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wmf" ContentType="image/x-wmf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3-->
<p:presentation xmlns:r="http://schemas.openxmlformats.org/officeDocument/2006/relationships" xmlns:a="http://schemas.openxmlformats.org/drawingml/2006/main" xmlns:p="http://schemas.openxmlformats.org/presentationml/2006/main" showSpecialPlsOnTitleSld="0" removePersonalInfoOnSave="1" saveSubsetFonts="1">
  <p:sldMasterIdLst>
    <p:sldMasterId id="2147483912" r:id="rId1"/>
  </p:sldMasterIdLst>
  <p:notesMasterIdLst>
    <p:notesMasterId r:id="rId2"/>
  </p:notesMasterIdLst>
  <p:handoutMasterIdLst>
    <p:handoutMasterId r:id="rId3"/>
  </p:handoutMasterIdLst>
  <p:sldIdLst>
    <p:sldId id="488" r:id="rId4"/>
    <p:sldId id="484" r:id="rId5"/>
    <p:sldId id="485" r:id="rId6"/>
    <p:sldId id="486" r:id="rId7"/>
    <p:sldId id="525" r:id="rId8"/>
    <p:sldId id="526" r:id="rId9"/>
    <p:sldId id="527" r:id="rId10"/>
    <p:sldId id="450" r:id="rId11"/>
    <p:sldId id="554" r:id="rId12"/>
    <p:sldId id="555" r:id="rId13"/>
    <p:sldId id="548" r:id="rId14"/>
    <p:sldId id="549" r:id="rId15"/>
    <p:sldId id="550" r:id="rId16"/>
    <p:sldId id="551" r:id="rId17"/>
    <p:sldId id="552" r:id="rId18"/>
    <p:sldId id="553" r:id="rId19"/>
    <p:sldId id="565" r:id="rId20"/>
    <p:sldId id="560" r:id="rId21"/>
    <p:sldId id="562" r:id="rId22"/>
    <p:sldId id="563" r:id="rId23"/>
    <p:sldId id="564" r:id="rId24"/>
    <p:sldId id="558" r:id="rId25"/>
    <p:sldId id="556" r:id="rId26"/>
    <p:sldId id="557" r:id="rId27"/>
    <p:sldId id="559" r:id="rId28"/>
    <p:sldId id="566" r:id="rId29"/>
    <p:sldId id="569" r:id="rId30"/>
    <p:sldId id="578" r:id="rId31"/>
    <p:sldId id="573" r:id="rId32"/>
    <p:sldId id="574" r:id="rId33"/>
    <p:sldId id="575" r:id="rId34"/>
    <p:sldId id="576" r:id="rId35"/>
    <p:sldId id="577" r:id="rId36"/>
    <p:sldId id="579" r:id="rId37"/>
    <p:sldId id="539" r:id="rId38"/>
    <p:sldId id="540" r:id="rId39"/>
    <p:sldId id="541" r:id="rId40"/>
    <p:sldId id="542" r:id="rId41"/>
    <p:sldId id="543" r:id="rId42"/>
    <p:sldId id="544" r:id="rId43"/>
    <p:sldId id="545" r:id="rId44"/>
    <p:sldId id="546" r:id="rId45"/>
    <p:sldId id="586" r:id="rId46"/>
    <p:sldId id="584" r:id="rId47"/>
    <p:sldId id="585" r:id="rId48"/>
    <p:sldId id="572" r:id="rId49"/>
    <p:sldId id="587" r:id="rId50"/>
    <p:sldId id="588" r:id="rId51"/>
    <p:sldId id="589" r:id="rId52"/>
    <p:sldId id="583" r:id="rId53"/>
    <p:sldId id="449" r:id="rId54"/>
    <p:sldId id="522" r:id="rId55"/>
    <p:sldId id="528" r:id="rId56"/>
    <p:sldId id="508" r:id="rId57"/>
    <p:sldId id="530" r:id="rId58"/>
    <p:sldId id="532" r:id="rId59"/>
    <p:sldId id="531" r:id="rId60"/>
    <p:sldId id="534" r:id="rId61"/>
    <p:sldId id="535" r:id="rId62"/>
    <p:sldId id="509" r:id="rId63"/>
    <p:sldId id="510" r:id="rId64"/>
    <p:sldId id="511" r:id="rId65"/>
    <p:sldId id="568" r:id="rId66"/>
    <p:sldId id="581" r:id="rId67"/>
    <p:sldId id="582" r:id="rId68"/>
  </p:sldIdLst>
  <p:sldSz cx="9144000" cy="6858000" type="screen4x3"/>
  <p:notesSz cx="6858000" cy="9144000"/>
  <p:custDataLst>
    <p:tags r:id="rId6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6FD"/>
    <a:srgbClr val="B20000"/>
    <a:srgbClr val="002E85"/>
    <a:srgbClr val="003290"/>
    <a:srgbClr val="003597"/>
    <a:srgbClr val="0039A1"/>
    <a:srgbClr val="003AA4"/>
    <a:srgbClr val="0044C0"/>
    <a:srgbClr val="13CA30"/>
    <a:srgbClr val="18F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4" autoAdjust="0"/>
    <p:restoredTop sz="95659" autoAdjust="0"/>
  </p:normalViewPr>
  <p:slideViewPr>
    <p:cSldViewPr snapToGrid="0" snapToObjects="1">
      <p:cViewPr>
        <p:scale>
          <a:sx n="100" d="100"/>
          <a:sy n="100" d="100"/>
        </p:scale>
        <p:origin x="1984" y="232"/>
      </p:cViewPr>
      <p:guideLst>
        <p:guide orient="horz" pos="2160"/>
        <p:guide pos="2880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 varScale="1">
      <p:scale>
        <a:sx n="100" d="100"/>
        <a:sy n="100" d="100"/>
      </p:scale>
      <p:origin x="0" y="1976"/>
    </p:cViewPr>
  </p:sorterViewPr>
  <p:notesViewPr>
    <p:cSldViewPr snapToGrid="0" snapToObjects="1">
      <p:cViewPr varScale="1">
        <p:scale>
          <a:sx n="85" d="100"/>
          <a:sy n="85" d="100"/>
        </p:scale>
        <p:origin x="3856" y="168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slide" Target="slides/slide53.xml" /><Relationship Id="rId57" Type="http://schemas.openxmlformats.org/officeDocument/2006/relationships/slide" Target="slides/slide54.xml" /><Relationship Id="rId58" Type="http://schemas.openxmlformats.org/officeDocument/2006/relationships/slide" Target="slides/slide55.xml" /><Relationship Id="rId59" Type="http://schemas.openxmlformats.org/officeDocument/2006/relationships/slide" Target="slides/slide56.xml" /><Relationship Id="rId6" Type="http://schemas.openxmlformats.org/officeDocument/2006/relationships/slide" Target="slides/slide3.xml" /><Relationship Id="rId60" Type="http://schemas.openxmlformats.org/officeDocument/2006/relationships/slide" Target="slides/slide57.xml" /><Relationship Id="rId61" Type="http://schemas.openxmlformats.org/officeDocument/2006/relationships/slide" Target="slides/slide58.xml" /><Relationship Id="rId62" Type="http://schemas.openxmlformats.org/officeDocument/2006/relationships/slide" Target="slides/slide59.xml" /><Relationship Id="rId63" Type="http://schemas.openxmlformats.org/officeDocument/2006/relationships/slide" Target="slides/slide60.xml" /><Relationship Id="rId64" Type="http://schemas.openxmlformats.org/officeDocument/2006/relationships/slide" Target="slides/slide61.xml" /><Relationship Id="rId65" Type="http://schemas.openxmlformats.org/officeDocument/2006/relationships/slide" Target="slides/slide62.xml" /><Relationship Id="rId66" Type="http://schemas.openxmlformats.org/officeDocument/2006/relationships/slide" Target="slides/slide63.xml" /><Relationship Id="rId67" Type="http://schemas.openxmlformats.org/officeDocument/2006/relationships/slide" Target="slides/slide64.xml" /><Relationship Id="rId68" Type="http://schemas.openxmlformats.org/officeDocument/2006/relationships/slide" Target="slides/slide65.xml" /><Relationship Id="rId69" Type="http://schemas.openxmlformats.org/officeDocument/2006/relationships/tags" Target="tags/tag1.xml" /><Relationship Id="rId7" Type="http://schemas.openxmlformats.org/officeDocument/2006/relationships/slide" Target="slides/slide4.xml" /><Relationship Id="rId70" Type="http://schemas.openxmlformats.org/officeDocument/2006/relationships/presProps" Target="presProps.xml" /><Relationship Id="rId71" Type="http://schemas.openxmlformats.org/officeDocument/2006/relationships/viewProps" Target="viewProps.xml" /><Relationship Id="rId72" Type="http://schemas.openxmlformats.org/officeDocument/2006/relationships/theme" Target="theme/theme1.xml" /><Relationship Id="rId73" Type="http://schemas.openxmlformats.org/officeDocument/2006/relationships/tableStyles" Target="tableStyles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58763-A1E1-DF42-A6BA-43BFE37DEBE2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F28F4-EFDF-474D-A9D4-5410629F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13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39157-1374-8E40-B2E1-39F242B1CC14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BF80B-F40C-BF4B-BC0E-A2238486A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27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5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5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5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3.xml" /><Relationship Id="rId2" Type="http://schemas.openxmlformats.org/officeDocument/2006/relationships/notesMaster" Target="../notesMasters/notesMaster1.xml" /></Relationships>
</file>

<file path=ppt/notesSlides/_rels/notesSlide5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4.xml" /><Relationship Id="rId2" Type="http://schemas.openxmlformats.org/officeDocument/2006/relationships/notesMaster" Target="../notesMasters/notesMaster1.xml" /></Relationships>
</file>

<file path=ppt/notesSlides/_rels/notesSlide5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5.xml" /><Relationship Id="rId2" Type="http://schemas.openxmlformats.org/officeDocument/2006/relationships/notesMaster" Target="../notesMasters/notesMaster1.xml" /></Relationships>
</file>

<file path=ppt/notesSlides/_rels/notesSlide5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6.xml" /><Relationship Id="rId2" Type="http://schemas.openxmlformats.org/officeDocument/2006/relationships/notesMaster" Target="../notesMasters/notesMaster1.xml" /></Relationships>
</file>

<file path=ppt/notesSlides/_rels/notesSlide5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7.xml" /><Relationship Id="rId2" Type="http://schemas.openxmlformats.org/officeDocument/2006/relationships/notesMaster" Target="../notesMasters/notesMaster1.xml" /></Relationships>
</file>

<file path=ppt/notesSlides/_rels/notesSlide5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8.xml" /><Relationship Id="rId2" Type="http://schemas.openxmlformats.org/officeDocument/2006/relationships/notesMaster" Target="../notesMasters/notesMaster1.xml" /></Relationships>
</file>

<file path=ppt/notesSlides/_rels/notesSlide5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0.xml" /><Relationship Id="rId2" Type="http://schemas.openxmlformats.org/officeDocument/2006/relationships/notesMaster" Target="../notesMasters/notesMaster1.xml" /></Relationships>
</file>

<file path=ppt/notesSlides/_rels/notesSlide6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1.xml" /><Relationship Id="rId2" Type="http://schemas.openxmlformats.org/officeDocument/2006/relationships/notesMaster" Target="../notesMasters/notesMaster1.xml" /></Relationships>
</file>

<file path=ppt/notesSlides/_rels/notesSlide6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2.xml" /><Relationship Id="rId2" Type="http://schemas.openxmlformats.org/officeDocument/2006/relationships/notesMaster" Target="../notesMasters/notesMaster1.xml" /></Relationships>
</file>

<file path=ppt/notesSlides/_rels/notesSlide6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3.xml" /><Relationship Id="rId2" Type="http://schemas.openxmlformats.org/officeDocument/2006/relationships/notesMaster" Target="../notesMasters/notesMaster1.xml" /></Relationships>
</file>

<file path=ppt/notesSlides/_rels/notesSlide6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4.xml" /><Relationship Id="rId2" Type="http://schemas.openxmlformats.org/officeDocument/2006/relationships/notesMaster" Target="../notesMasters/notesMaster1.xml" /></Relationships>
</file>

<file path=ppt/notesSlides/_rels/notesSlide6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5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  <a:p>
            <a:endParaRPr lang="en-US" baseline="0" smtClean="0"/>
          </a:p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31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78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0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33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56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91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75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09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23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19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8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5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08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54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8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0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1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4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3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327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77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5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0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63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109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3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652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989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62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79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17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5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250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95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080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238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64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796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991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483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25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800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72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777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959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395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uk-UA" smtClean="0"/>
              <a:t>52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7662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6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21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812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65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73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342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5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836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550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53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D7DB4-C23F-1248-86E9-ACF4632C519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98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995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686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31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3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F80B-F40C-BF4B-BC0E-A2238486AF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1987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5E65-785E-204F-9DE5-EA183758CCFC}" type="datetime4">
              <a:rPr lang="en-US" smtClean="0"/>
              <a:t>June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8969-E664-414A-8E0B-AB1BB6E4BBDB}" type="datetime4">
              <a:rPr lang="en-US" smtClean="0"/>
              <a:t>June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986B-1819-F342-8461-694617B1E0E3}" type="datetime4">
              <a:rPr lang="en-US" smtClean="0"/>
              <a:t>June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3EE0-21D7-864D-9D7B-CD0682C90B6F}" type="datetime4">
              <a:rPr lang="en-US" smtClean="0"/>
              <a:t>June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>
    <p:fad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F4D2-CD8A-EA4C-AE9E-748E9D4AAFF6}" type="datetime4">
              <a:rPr lang="en-US" smtClean="0"/>
              <a:t>June 26, 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1000">
    <p:fad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700AD-E3F1-114F-9A0F-A9ACD930574C}" type="datetime4">
              <a:rPr lang="en-US" smtClean="0"/>
              <a:t>June 26,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>
    <p:fad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2BBE-1EE7-AB45-8C02-B2C75889D45C}" type="datetime4">
              <a:rPr lang="en-US" smtClean="0"/>
              <a:t>June 26,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9293-6F3E-A24C-ADD9-5CCD28AA1959}" type="datetime4">
              <a:rPr lang="en-US" smtClean="0"/>
              <a:t>June 26,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18D-0BCB-FE47-A371-DCC1EEB9FB84}" type="datetime4">
              <a:rPr lang="en-US" smtClean="0"/>
              <a:t>June 26,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"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DBFD-3667-9E43-892D-F16A4AF74191}" type="datetime4">
              <a:rPr lang="en-US" smtClean="0"/>
              <a:t>June 26,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 advTm="1000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D247-B5B9-FF41-A4D4-E5148558AAC9}" type="datetime4">
              <a:rPr lang="en-US" smtClean="0"/>
              <a:t>June 26,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000">
    <p:fad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086630A-170F-0149-B73F-18C9DCF6EE68}" type="datetime4">
              <a:rPr lang="en-US" smtClean="0"/>
              <a:t>June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 advTm="1000">
    <p:fade/>
  </p:transition>
  <p:timing/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9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9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2.wmf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3.wmf" /><Relationship Id="rId4" Type="http://schemas.openxmlformats.org/officeDocument/2006/relationships/image" Target="../media/image24.wm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5.wmf" /><Relationship Id="rId4" Type="http://schemas.openxmlformats.org/officeDocument/2006/relationships/image" Target="../media/image26.wmf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9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7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9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28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19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9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.png" /><Relationship Id="rId4" Type="http://schemas.openxmlformats.org/officeDocument/2006/relationships/image" Target="../media/image4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30.png" /><Relationship Id="rId4" Type="http://schemas.openxmlformats.org/officeDocument/2006/relationships/image" Target="../media/image31.emf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30.png" /><Relationship Id="rId4" Type="http://schemas.openxmlformats.org/officeDocument/2006/relationships/image" Target="../media/image31.emf" /><Relationship Id="rId5" Type="http://schemas.openxmlformats.org/officeDocument/2006/relationships/image" Target="../media/image32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0.png" /><Relationship Id="rId4" Type="http://schemas.openxmlformats.org/officeDocument/2006/relationships/image" Target="../media/image31.emf" /><Relationship Id="rId5" Type="http://schemas.openxmlformats.org/officeDocument/2006/relationships/image" Target="../media/image32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4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8.jpeg" /><Relationship Id="rId6" Type="http://schemas.openxmlformats.org/officeDocument/2006/relationships/image" Target="../media/image36.jpeg" /><Relationship Id="rId7" Type="http://schemas.openxmlformats.org/officeDocument/2006/relationships/image" Target="../media/image37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8.jpeg" /><Relationship Id="rId6" Type="http://schemas.openxmlformats.org/officeDocument/2006/relationships/image" Target="../media/image36.jpeg" /><Relationship Id="rId7" Type="http://schemas.openxmlformats.org/officeDocument/2006/relationships/image" Target="../media/image39.png" /><Relationship Id="rId8" Type="http://schemas.openxmlformats.org/officeDocument/2006/relationships/image" Target="../media/image3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2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34.jpeg" /><Relationship Id="rId4" Type="http://schemas.openxmlformats.org/officeDocument/2006/relationships/image" Target="../media/image40.png" /><Relationship Id="rId5" Type="http://schemas.openxmlformats.org/officeDocument/2006/relationships/image" Target="../media/image41.jpeg" /><Relationship Id="rId6" Type="http://schemas.openxmlformats.org/officeDocument/2006/relationships/image" Target="../media/image42.png" /><Relationship Id="rId7" Type="http://schemas.openxmlformats.org/officeDocument/2006/relationships/image" Target="../media/image2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2.png" /><Relationship Id="rId11" Type="http://schemas.openxmlformats.org/officeDocument/2006/relationships/image" Target="../media/image21.png" /><Relationship Id="rId12" Type="http://schemas.openxmlformats.org/officeDocument/2006/relationships/image" Target="../media/image44.png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41.jpeg" /><Relationship Id="rId4" Type="http://schemas.openxmlformats.org/officeDocument/2006/relationships/image" Target="../media/image38.jpeg" /><Relationship Id="rId5" Type="http://schemas.openxmlformats.org/officeDocument/2006/relationships/image" Target="../media/image34.jpeg" /><Relationship Id="rId6" Type="http://schemas.openxmlformats.org/officeDocument/2006/relationships/image" Target="../media/image40.png" /><Relationship Id="rId7" Type="http://schemas.openxmlformats.org/officeDocument/2006/relationships/image" Target="../media/image36.jpeg" /><Relationship Id="rId8" Type="http://schemas.openxmlformats.org/officeDocument/2006/relationships/image" Target="../media/image43.png" /><Relationship Id="rId9" Type="http://schemas.openxmlformats.org/officeDocument/2006/relationships/image" Target="../media/image37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2.png" /><Relationship Id="rId11" Type="http://schemas.openxmlformats.org/officeDocument/2006/relationships/image" Target="../media/image44.png" /><Relationship Id="rId12" Type="http://schemas.openxmlformats.org/officeDocument/2006/relationships/image" Target="../media/image21.png" /><Relationship Id="rId2" Type="http://schemas.openxmlformats.org/officeDocument/2006/relationships/notesSlide" Target="../notesSlides/notesSlide43.xml" /><Relationship Id="rId3" Type="http://schemas.openxmlformats.org/officeDocument/2006/relationships/image" Target="../media/image41.jpeg" /><Relationship Id="rId4" Type="http://schemas.openxmlformats.org/officeDocument/2006/relationships/image" Target="../media/image38.jpeg" /><Relationship Id="rId5" Type="http://schemas.openxmlformats.org/officeDocument/2006/relationships/image" Target="../media/image34.jpeg" /><Relationship Id="rId6" Type="http://schemas.openxmlformats.org/officeDocument/2006/relationships/image" Target="../media/image40.png" /><Relationship Id="rId7" Type="http://schemas.openxmlformats.org/officeDocument/2006/relationships/image" Target="../media/image36.jpeg" /><Relationship Id="rId8" Type="http://schemas.openxmlformats.org/officeDocument/2006/relationships/image" Target="../media/image43.png" /><Relationship Id="rId9" Type="http://schemas.openxmlformats.org/officeDocument/2006/relationships/image" Target="../media/image37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45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5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6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7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8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.pn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Relationship Id="rId7" Type="http://schemas.openxmlformats.org/officeDocument/2006/relationships/image" Target="../media/image8.jpeg" /><Relationship Id="rId8" Type="http://schemas.openxmlformats.org/officeDocument/2006/relationships/image" Target="../media/image9.jpeg" /><Relationship Id="rId9" Type="http://schemas.openxmlformats.org/officeDocument/2006/relationships/image" Target="../media/image10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0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1.xml" /><Relationship Id="rId3" Type="http://schemas.openxmlformats.org/officeDocument/2006/relationships/image" Target="../media/image2.pn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2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3.xml" /><Relationship Id="rId3" Type="http://schemas.openxmlformats.org/officeDocument/2006/relationships/image" Target="../media/image46.pn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4.xml" /><Relationship Id="rId3" Type="http://schemas.openxmlformats.org/officeDocument/2006/relationships/image" Target="../media/image19.pn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5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6.xml" /><Relationship Id="rId3" Type="http://schemas.openxmlformats.org/officeDocument/2006/relationships/image" Target="../media/image47.pn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7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8.xml" /><Relationship Id="rId3" Type="http://schemas.openxmlformats.org/officeDocument/2006/relationships/image" Target="../media/image48.pn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9.xml" /><Relationship Id="rId3" Type="http://schemas.openxmlformats.org/officeDocument/2006/relationships/image" Target="../media/image4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.pn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Relationship Id="rId6" Type="http://schemas.openxmlformats.org/officeDocument/2006/relationships/image" Target="../media/image13.jpeg" /><Relationship Id="rId7" Type="http://schemas.openxmlformats.org/officeDocument/2006/relationships/image" Target="../media/image14.jpe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0.xml" /><Relationship Id="rId3" Type="http://schemas.openxmlformats.org/officeDocument/2006/relationships/image" Target="../media/image49.pn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1.xml" /><Relationship Id="rId3" Type="http://schemas.openxmlformats.org/officeDocument/2006/relationships/image" Target="../media/image50.pn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2.xml" /><Relationship Id="rId3" Type="http://schemas.openxmlformats.org/officeDocument/2006/relationships/image" Target="../media/image51.png" /><Relationship Id="rId4" Type="http://schemas.openxmlformats.org/officeDocument/2006/relationships/image" Target="../media/image52.png" /><Relationship Id="rId5" Type="http://schemas.openxmlformats.org/officeDocument/2006/relationships/image" Target="../media/image53.pn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3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4.xml" /><Relationship Id="rId3" Type="http://schemas.openxmlformats.org/officeDocument/2006/relationships/image" Target="../media/image54.png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5.xml" /><Relationship Id="rId3" Type="http://schemas.openxmlformats.org/officeDocument/2006/relationships/image" Target="../media/image5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.png" /><Relationship Id="rId4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9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7"/>
            <a:ext cx="3973484" cy="1793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89" y="1159329"/>
            <a:ext cx="5357429" cy="524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8180"/>
      </p:ext>
    </p:extLst>
  </p:cSld>
  <p:clrMapOvr>
    <a:masterClrMapping/>
  </p:clrMapOvr>
  <p:transition spd="slow" advTm="1000">
    <p:fad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39" y="14658"/>
            <a:ext cx="8336501" cy="634209"/>
          </a:xfrm>
        </p:spPr>
        <p:txBody>
          <a:bodyPr>
            <a:normAutofit/>
          </a:bodyPr>
          <a:lstStyle/>
          <a:p>
            <a:r>
              <a:rPr lang="en-US" sz="3200" cap="none" smtClean="0">
                <a:latin typeface="+mn-lt"/>
              </a:rPr>
              <a:t>The Challenge</a:t>
            </a:r>
            <a:endParaRPr lang="en-US" sz="3200" cap="none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500489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99" y="1"/>
            <a:ext cx="2814637" cy="127078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8299" y="1181048"/>
            <a:ext cx="8245475" cy="84542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Address Population Health Challenges </a:t>
            </a:r>
            <a:r>
              <a:rPr lang="mr-IN" sz="2800" smtClean="0"/>
              <a:t>–</a:t>
            </a:r>
            <a:r>
              <a:rPr lang="en-US" sz="2800" smtClean="0"/>
              <a:t> 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5325132"/>
            <a:ext cx="5959474" cy="616671"/>
          </a:xfrm>
          <a:prstGeom prst="rect">
            <a:avLst/>
          </a:prstGeom>
          <a:solidFill>
            <a:srgbClr val="1656FD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1201"/>
      </p:ext>
    </p:extLst>
  </p:cSld>
  <p:clrMapOvr>
    <a:masterClrMapping/>
  </p:clrMapOvr>
  <p:transition spd="slow" advTm="1000">
    <p:fad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39" y="14658"/>
            <a:ext cx="8336501" cy="634209"/>
          </a:xfrm>
        </p:spPr>
        <p:txBody>
          <a:bodyPr>
            <a:normAutofit/>
          </a:bodyPr>
          <a:lstStyle/>
          <a:p>
            <a:r>
              <a:rPr lang="en-US" sz="3200" cap="none" smtClean="0">
                <a:latin typeface="+mn-lt"/>
              </a:rPr>
              <a:t>The Challenge</a:t>
            </a:r>
            <a:endParaRPr lang="en-US" sz="3200" cap="none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34059" y="2610683"/>
            <a:ext cx="605117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Engage Discharged Patients </a:t>
            </a:r>
            <a:endParaRPr lang="en-US" sz="2800"/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To Keep Them Out of the Hospital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/>
          </a:p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99" y="1"/>
            <a:ext cx="2814637" cy="127078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8299" y="1566056"/>
            <a:ext cx="8245475" cy="84542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Readmissions Reduction</a:t>
            </a:r>
            <a:r>
              <a:rPr lang="mr-IN" sz="2800" smtClean="0"/>
              <a:t>–</a:t>
            </a:r>
            <a:r>
              <a:rPr lang="en-US" sz="2800" smtClean="0"/>
              <a:t> </a:t>
            </a: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0788"/>
      </p:ext>
    </p:extLst>
  </p:cSld>
  <p:clrMapOvr>
    <a:masterClrMapping/>
  </p:clrMapOvr>
  <p:transition spd="slow" advTm="21861">
    <p:fad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12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ER &amp; Discharges</a:t>
            </a:r>
            <a:r>
              <a:rPr lang="mr-IN" sz="3200" cap="none" smtClean="0">
                <a:latin typeface="+mn-lt"/>
              </a:rPr>
              <a:t>…</a:t>
            </a:r>
            <a:r>
              <a:rPr lang="en-US" sz="3200" i="1" cap="none" smtClean="0">
                <a:latin typeface="+mn-lt"/>
              </a:rPr>
              <a:t>by Address</a:t>
            </a:r>
            <a:endParaRPr lang="en-US" sz="3200" b="1" i="1" cap="none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136"/>
            <a:ext cx="9144000" cy="45488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flipH="1">
            <a:off x="1113474" y="309615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243331" y="5139158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5731" y="4388733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22693" y="4355939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 flipV="1">
            <a:off x="968791" y="3636007"/>
            <a:ext cx="144683" cy="18615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 flipV="1">
            <a:off x="1572603" y="2523280"/>
            <a:ext cx="279345" cy="305391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 flipV="1">
            <a:off x="4896467" y="2828671"/>
            <a:ext cx="144683" cy="18615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2981" y="3796497"/>
            <a:ext cx="209630" cy="20963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395731" y="5141087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88910" y="5131441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700531" y="5596358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52931" y="1940685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 flipV="1">
            <a:off x="7141954" y="2894375"/>
            <a:ext cx="381589" cy="40355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H="1" flipV="1">
            <a:off x="1877403" y="1740060"/>
            <a:ext cx="279345" cy="305391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1877403" y="2828672"/>
            <a:ext cx="1257683" cy="3245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65711" y="6041571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Cluster of patients discharged from ER, hospital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92953"/>
      </p:ext>
    </p:extLst>
  </p:cSld>
  <p:clrMapOvr>
    <a:masterClrMapping/>
  </p:clrMapOvr>
  <p:transition spd="slow" advTm="33284">
    <p:fad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13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Mobile Van Routes</a:t>
            </a:r>
            <a:r>
              <a:rPr lang="mr-IN" sz="3200" cap="none" smtClean="0">
                <a:latin typeface="+mn-lt"/>
              </a:rPr>
              <a:t>…</a:t>
            </a:r>
            <a:r>
              <a:rPr lang="en-US" sz="3200" i="1" cap="none" smtClean="0">
                <a:latin typeface="+mn-lt"/>
              </a:rPr>
              <a:t>Option 1: All Patients</a:t>
            </a:r>
            <a:endParaRPr lang="en-US" sz="3200" b="1" i="1" cap="none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975"/>
            <a:ext cx="9144000" cy="45488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flipH="1">
            <a:off x="1113474" y="309615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243331" y="5139158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5731" y="4388733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22693" y="4355939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 flipV="1">
            <a:off x="968791" y="3636007"/>
            <a:ext cx="144683" cy="18615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 flipV="1">
            <a:off x="1572603" y="2523280"/>
            <a:ext cx="279345" cy="305391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 flipV="1">
            <a:off x="4896467" y="2828671"/>
            <a:ext cx="144683" cy="18615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2981" y="3796497"/>
            <a:ext cx="209630" cy="20963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395731" y="5141087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88910" y="5131441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700531" y="5596358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52931" y="1940685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 flipV="1">
            <a:off x="7141954" y="2894375"/>
            <a:ext cx="381589" cy="40355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H="1" flipV="1">
            <a:off x="1877403" y="1740060"/>
            <a:ext cx="279345" cy="305391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018572" y="1874739"/>
            <a:ext cx="6470248" cy="3762132"/>
          </a:xfrm>
          <a:custGeom>
            <a:gdLst>
              <a:gd name="connsiteX0" fmla="*/ 4664598 w 6470248"/>
              <a:gd name="connsiteY0" fmla="*/ 2072228 h 3762132"/>
              <a:gd name="connsiteX1" fmla="*/ 4641448 w 6470248"/>
              <a:gd name="connsiteY1" fmla="*/ 2118527 h 3762132"/>
              <a:gd name="connsiteX2" fmla="*/ 4629874 w 6470248"/>
              <a:gd name="connsiteY2" fmla="*/ 2153251 h 3762132"/>
              <a:gd name="connsiteX3" fmla="*/ 4606724 w 6470248"/>
              <a:gd name="connsiteY3" fmla="*/ 2199550 h 3762132"/>
              <a:gd name="connsiteX4" fmla="*/ 4595150 w 6470248"/>
              <a:gd name="connsiteY4" fmla="*/ 2257423 h 3762132"/>
              <a:gd name="connsiteX5" fmla="*/ 4572000 w 6470248"/>
              <a:gd name="connsiteY5" fmla="*/ 2350020 h 3762132"/>
              <a:gd name="connsiteX6" fmla="*/ 4548851 w 6470248"/>
              <a:gd name="connsiteY6" fmla="*/ 2928755 h 3762132"/>
              <a:gd name="connsiteX7" fmla="*/ 4525701 w 6470248"/>
              <a:gd name="connsiteY7" fmla="*/ 3113950 h 3762132"/>
              <a:gd name="connsiteX8" fmla="*/ 4537276 w 6470248"/>
              <a:gd name="connsiteY8" fmla="*/ 3449615 h 3762132"/>
              <a:gd name="connsiteX9" fmla="*/ 4560425 w 6470248"/>
              <a:gd name="connsiteY9" fmla="*/ 3519064 h 3762132"/>
              <a:gd name="connsiteX10" fmla="*/ 4595150 w 6470248"/>
              <a:gd name="connsiteY10" fmla="*/ 3588512 h 3762132"/>
              <a:gd name="connsiteX11" fmla="*/ 4629874 w 6470248"/>
              <a:gd name="connsiteY11" fmla="*/ 3611661 h 3762132"/>
              <a:gd name="connsiteX12" fmla="*/ 4734046 w 6470248"/>
              <a:gd name="connsiteY12" fmla="*/ 3692684 h 3762132"/>
              <a:gd name="connsiteX13" fmla="*/ 4768770 w 6470248"/>
              <a:gd name="connsiteY13" fmla="*/ 3704258 h 3762132"/>
              <a:gd name="connsiteX14" fmla="*/ 4884517 w 6470248"/>
              <a:gd name="connsiteY14" fmla="*/ 3727408 h 3762132"/>
              <a:gd name="connsiteX15" fmla="*/ 4919241 w 6470248"/>
              <a:gd name="connsiteY15" fmla="*/ 3738983 h 3762132"/>
              <a:gd name="connsiteX16" fmla="*/ 5058137 w 6470248"/>
              <a:gd name="connsiteY16" fmla="*/ 3762132 h 3762132"/>
              <a:gd name="connsiteX17" fmla="*/ 5266481 w 6470248"/>
              <a:gd name="connsiteY17" fmla="*/ 3750557 h 3762132"/>
              <a:gd name="connsiteX18" fmla="*/ 5370653 w 6470248"/>
              <a:gd name="connsiteY18" fmla="*/ 3715833 h 3762132"/>
              <a:gd name="connsiteX19" fmla="*/ 5532699 w 6470248"/>
              <a:gd name="connsiteY19" fmla="*/ 3657960 h 3762132"/>
              <a:gd name="connsiteX20" fmla="*/ 5625296 w 6470248"/>
              <a:gd name="connsiteY20" fmla="*/ 3611661 h 3762132"/>
              <a:gd name="connsiteX21" fmla="*/ 5717894 w 6470248"/>
              <a:gd name="connsiteY21" fmla="*/ 3553788 h 3762132"/>
              <a:gd name="connsiteX22" fmla="*/ 5798917 w 6470248"/>
              <a:gd name="connsiteY22" fmla="*/ 3484339 h 3762132"/>
              <a:gd name="connsiteX23" fmla="*/ 5845215 w 6470248"/>
              <a:gd name="connsiteY23" fmla="*/ 3438041 h 3762132"/>
              <a:gd name="connsiteX24" fmla="*/ 5868365 w 6470248"/>
              <a:gd name="connsiteY24" fmla="*/ 3403317 h 3762132"/>
              <a:gd name="connsiteX25" fmla="*/ 5903089 w 6470248"/>
              <a:gd name="connsiteY25" fmla="*/ 3380167 h 3762132"/>
              <a:gd name="connsiteX26" fmla="*/ 5949387 w 6470248"/>
              <a:gd name="connsiteY26" fmla="*/ 3333869 h 3762132"/>
              <a:gd name="connsiteX27" fmla="*/ 6030410 w 6470248"/>
              <a:gd name="connsiteY27" fmla="*/ 3229696 h 3762132"/>
              <a:gd name="connsiteX28" fmla="*/ 6053560 w 6470248"/>
              <a:gd name="connsiteY28" fmla="*/ 3194972 h 3762132"/>
              <a:gd name="connsiteX29" fmla="*/ 6088284 w 6470248"/>
              <a:gd name="connsiteY29" fmla="*/ 3160248 h 3762132"/>
              <a:gd name="connsiteX30" fmla="*/ 6169306 w 6470248"/>
              <a:gd name="connsiteY30" fmla="*/ 3032927 h 3762132"/>
              <a:gd name="connsiteX31" fmla="*/ 6204031 w 6470248"/>
              <a:gd name="connsiteY31" fmla="*/ 2986628 h 3762132"/>
              <a:gd name="connsiteX32" fmla="*/ 6238755 w 6470248"/>
              <a:gd name="connsiteY32" fmla="*/ 2905605 h 3762132"/>
              <a:gd name="connsiteX33" fmla="*/ 6261904 w 6470248"/>
              <a:gd name="connsiteY33" fmla="*/ 2836157 h 3762132"/>
              <a:gd name="connsiteX34" fmla="*/ 6319777 w 6470248"/>
              <a:gd name="connsiteY34" fmla="*/ 2720410 h 3762132"/>
              <a:gd name="connsiteX35" fmla="*/ 6366076 w 6470248"/>
              <a:gd name="connsiteY35" fmla="*/ 2616238 h 3762132"/>
              <a:gd name="connsiteX36" fmla="*/ 6389225 w 6470248"/>
              <a:gd name="connsiteY36" fmla="*/ 2535215 h 3762132"/>
              <a:gd name="connsiteX37" fmla="*/ 6412375 w 6470248"/>
              <a:gd name="connsiteY37" fmla="*/ 2477342 h 3762132"/>
              <a:gd name="connsiteX38" fmla="*/ 6435524 w 6470248"/>
              <a:gd name="connsiteY38" fmla="*/ 2361595 h 3762132"/>
              <a:gd name="connsiteX39" fmla="*/ 6447099 w 6470248"/>
              <a:gd name="connsiteY39" fmla="*/ 2303722 h 3762132"/>
              <a:gd name="connsiteX40" fmla="*/ 6470248 w 6470248"/>
              <a:gd name="connsiteY40" fmla="*/ 2060653 h 3762132"/>
              <a:gd name="connsiteX41" fmla="*/ 6447099 w 6470248"/>
              <a:gd name="connsiteY41" fmla="*/ 1562942 h 3762132"/>
              <a:gd name="connsiteX42" fmla="*/ 6423950 w 6470248"/>
              <a:gd name="connsiteY42" fmla="*/ 1470345 h 3762132"/>
              <a:gd name="connsiteX43" fmla="*/ 6377651 w 6470248"/>
              <a:gd name="connsiteY43" fmla="*/ 1377747 h 3762132"/>
              <a:gd name="connsiteX44" fmla="*/ 6366076 w 6470248"/>
              <a:gd name="connsiteY44" fmla="*/ 1331448 h 3762132"/>
              <a:gd name="connsiteX45" fmla="*/ 6285053 w 6470248"/>
              <a:gd name="connsiteY45" fmla="*/ 1215702 h 3762132"/>
              <a:gd name="connsiteX46" fmla="*/ 6261904 w 6470248"/>
              <a:gd name="connsiteY46" fmla="*/ 1180977 h 3762132"/>
              <a:gd name="connsiteX47" fmla="*/ 6134582 w 6470248"/>
              <a:gd name="connsiteY47" fmla="*/ 1030507 h 3762132"/>
              <a:gd name="connsiteX48" fmla="*/ 6099858 w 6470248"/>
              <a:gd name="connsiteY48" fmla="*/ 1007357 h 3762132"/>
              <a:gd name="connsiteX49" fmla="*/ 6018836 w 6470248"/>
              <a:gd name="connsiteY49" fmla="*/ 926334 h 3762132"/>
              <a:gd name="connsiteX50" fmla="*/ 5995686 w 6470248"/>
              <a:gd name="connsiteY50" fmla="*/ 903185 h 3762132"/>
              <a:gd name="connsiteX51" fmla="*/ 5960962 w 6470248"/>
              <a:gd name="connsiteY51" fmla="*/ 880036 h 3762132"/>
              <a:gd name="connsiteX52" fmla="*/ 5879939 w 6470248"/>
              <a:gd name="connsiteY52" fmla="*/ 799013 h 3762132"/>
              <a:gd name="connsiteX53" fmla="*/ 5775767 w 6470248"/>
              <a:gd name="connsiteY53" fmla="*/ 694841 h 3762132"/>
              <a:gd name="connsiteX54" fmla="*/ 5717894 w 6470248"/>
              <a:gd name="connsiteY54" fmla="*/ 636967 h 3762132"/>
              <a:gd name="connsiteX55" fmla="*/ 5694744 w 6470248"/>
              <a:gd name="connsiteY55" fmla="*/ 613818 h 3762132"/>
              <a:gd name="connsiteX56" fmla="*/ 5648446 w 6470248"/>
              <a:gd name="connsiteY56" fmla="*/ 579094 h 3762132"/>
              <a:gd name="connsiteX57" fmla="*/ 5590572 w 6470248"/>
              <a:gd name="connsiteY57" fmla="*/ 521220 h 3762132"/>
              <a:gd name="connsiteX58" fmla="*/ 5555848 w 6470248"/>
              <a:gd name="connsiteY58" fmla="*/ 486496 h 3762132"/>
              <a:gd name="connsiteX59" fmla="*/ 5521124 w 6470248"/>
              <a:gd name="connsiteY59" fmla="*/ 451772 h 3762132"/>
              <a:gd name="connsiteX60" fmla="*/ 5497975 w 6470248"/>
              <a:gd name="connsiteY60" fmla="*/ 417048 h 3762132"/>
              <a:gd name="connsiteX61" fmla="*/ 5440101 w 6470248"/>
              <a:gd name="connsiteY61" fmla="*/ 359175 h 3762132"/>
              <a:gd name="connsiteX62" fmla="*/ 5382228 w 6470248"/>
              <a:gd name="connsiteY62" fmla="*/ 301302 h 3762132"/>
              <a:gd name="connsiteX63" fmla="*/ 5289631 w 6470248"/>
              <a:gd name="connsiteY63" fmla="*/ 220279 h 3762132"/>
              <a:gd name="connsiteX64" fmla="*/ 5220182 w 6470248"/>
              <a:gd name="connsiteY64" fmla="*/ 185555 h 3762132"/>
              <a:gd name="connsiteX65" fmla="*/ 5127585 w 6470248"/>
              <a:gd name="connsiteY65" fmla="*/ 162405 h 3762132"/>
              <a:gd name="connsiteX66" fmla="*/ 4803494 w 6470248"/>
              <a:gd name="connsiteY66" fmla="*/ 185555 h 3762132"/>
              <a:gd name="connsiteX67" fmla="*/ 4745620 w 6470248"/>
              <a:gd name="connsiteY67" fmla="*/ 197129 h 3762132"/>
              <a:gd name="connsiteX68" fmla="*/ 4653023 w 6470248"/>
              <a:gd name="connsiteY68" fmla="*/ 243428 h 3762132"/>
              <a:gd name="connsiteX69" fmla="*/ 4595150 w 6470248"/>
              <a:gd name="connsiteY69" fmla="*/ 301302 h 3762132"/>
              <a:gd name="connsiteX70" fmla="*/ 4537276 w 6470248"/>
              <a:gd name="connsiteY70" fmla="*/ 382324 h 3762132"/>
              <a:gd name="connsiteX71" fmla="*/ 4525701 w 6470248"/>
              <a:gd name="connsiteY71" fmla="*/ 417048 h 3762132"/>
              <a:gd name="connsiteX72" fmla="*/ 4479403 w 6470248"/>
              <a:gd name="connsiteY72" fmla="*/ 498071 h 3762132"/>
              <a:gd name="connsiteX73" fmla="*/ 4456253 w 6470248"/>
              <a:gd name="connsiteY73" fmla="*/ 544370 h 3762132"/>
              <a:gd name="connsiteX74" fmla="*/ 4421529 w 6470248"/>
              <a:gd name="connsiteY74" fmla="*/ 625393 h 3762132"/>
              <a:gd name="connsiteX75" fmla="*/ 4409955 w 6470248"/>
              <a:gd name="connsiteY75" fmla="*/ 660117 h 3762132"/>
              <a:gd name="connsiteX76" fmla="*/ 4386805 w 6470248"/>
              <a:gd name="connsiteY76" fmla="*/ 706415 h 3762132"/>
              <a:gd name="connsiteX77" fmla="*/ 4340506 w 6470248"/>
              <a:gd name="connsiteY77" fmla="*/ 764289 h 3762132"/>
              <a:gd name="connsiteX78" fmla="*/ 4317357 w 6470248"/>
              <a:gd name="connsiteY78" fmla="*/ 799013 h 3762132"/>
              <a:gd name="connsiteX79" fmla="*/ 4282633 w 6470248"/>
              <a:gd name="connsiteY79" fmla="*/ 822162 h 3762132"/>
              <a:gd name="connsiteX80" fmla="*/ 4224760 w 6470248"/>
              <a:gd name="connsiteY80" fmla="*/ 856886 h 3762132"/>
              <a:gd name="connsiteX81" fmla="*/ 4109013 w 6470248"/>
              <a:gd name="connsiteY81" fmla="*/ 926334 h 3762132"/>
              <a:gd name="connsiteX82" fmla="*/ 4039565 w 6470248"/>
              <a:gd name="connsiteY82" fmla="*/ 961058 h 3762132"/>
              <a:gd name="connsiteX83" fmla="*/ 3946967 w 6470248"/>
              <a:gd name="connsiteY83" fmla="*/ 984208 h 3762132"/>
              <a:gd name="connsiteX84" fmla="*/ 3727048 w 6470248"/>
              <a:gd name="connsiteY84" fmla="*/ 972633 h 3762132"/>
              <a:gd name="connsiteX85" fmla="*/ 3692324 w 6470248"/>
              <a:gd name="connsiteY85" fmla="*/ 961058 h 3762132"/>
              <a:gd name="connsiteX86" fmla="*/ 3634451 w 6470248"/>
              <a:gd name="connsiteY86" fmla="*/ 949484 h 3762132"/>
              <a:gd name="connsiteX87" fmla="*/ 3576577 w 6470248"/>
              <a:gd name="connsiteY87" fmla="*/ 926334 h 3762132"/>
              <a:gd name="connsiteX88" fmla="*/ 3541853 w 6470248"/>
              <a:gd name="connsiteY88" fmla="*/ 903185 h 3762132"/>
              <a:gd name="connsiteX89" fmla="*/ 3495555 w 6470248"/>
              <a:gd name="connsiteY89" fmla="*/ 891610 h 3762132"/>
              <a:gd name="connsiteX90" fmla="*/ 3460831 w 6470248"/>
              <a:gd name="connsiteY90" fmla="*/ 868461 h 3762132"/>
              <a:gd name="connsiteX91" fmla="*/ 3345084 w 6470248"/>
              <a:gd name="connsiteY91" fmla="*/ 810588 h 3762132"/>
              <a:gd name="connsiteX92" fmla="*/ 3217762 w 6470248"/>
              <a:gd name="connsiteY92" fmla="*/ 741139 h 3762132"/>
              <a:gd name="connsiteX93" fmla="*/ 3171463 w 6470248"/>
              <a:gd name="connsiteY93" fmla="*/ 717990 h 3762132"/>
              <a:gd name="connsiteX94" fmla="*/ 3136739 w 6470248"/>
              <a:gd name="connsiteY94" fmla="*/ 706415 h 3762132"/>
              <a:gd name="connsiteX95" fmla="*/ 3102015 w 6470248"/>
              <a:gd name="connsiteY95" fmla="*/ 683266 h 3762132"/>
              <a:gd name="connsiteX96" fmla="*/ 3067291 w 6470248"/>
              <a:gd name="connsiteY96" fmla="*/ 671691 h 3762132"/>
              <a:gd name="connsiteX97" fmla="*/ 2997843 w 6470248"/>
              <a:gd name="connsiteY97" fmla="*/ 625393 h 3762132"/>
              <a:gd name="connsiteX98" fmla="*/ 2916820 w 6470248"/>
              <a:gd name="connsiteY98" fmla="*/ 590669 h 3762132"/>
              <a:gd name="connsiteX99" fmla="*/ 2847372 w 6470248"/>
              <a:gd name="connsiteY99" fmla="*/ 555945 h 3762132"/>
              <a:gd name="connsiteX100" fmla="*/ 2812648 w 6470248"/>
              <a:gd name="connsiteY100" fmla="*/ 532795 h 3762132"/>
              <a:gd name="connsiteX101" fmla="*/ 2777924 w 6470248"/>
              <a:gd name="connsiteY101" fmla="*/ 521220 h 3762132"/>
              <a:gd name="connsiteX102" fmla="*/ 2743200 w 6470248"/>
              <a:gd name="connsiteY102" fmla="*/ 498071 h 3762132"/>
              <a:gd name="connsiteX103" fmla="*/ 2673752 w 6470248"/>
              <a:gd name="connsiteY103" fmla="*/ 474922 h 3762132"/>
              <a:gd name="connsiteX104" fmla="*/ 2569580 w 6470248"/>
              <a:gd name="connsiteY104" fmla="*/ 428623 h 3762132"/>
              <a:gd name="connsiteX105" fmla="*/ 2442258 w 6470248"/>
              <a:gd name="connsiteY105" fmla="*/ 370750 h 3762132"/>
              <a:gd name="connsiteX106" fmla="*/ 2407534 w 6470248"/>
              <a:gd name="connsiteY106" fmla="*/ 347600 h 3762132"/>
              <a:gd name="connsiteX107" fmla="*/ 2326512 w 6470248"/>
              <a:gd name="connsiteY107" fmla="*/ 324451 h 3762132"/>
              <a:gd name="connsiteX108" fmla="*/ 2291787 w 6470248"/>
              <a:gd name="connsiteY108" fmla="*/ 301302 h 3762132"/>
              <a:gd name="connsiteX109" fmla="*/ 2222339 w 6470248"/>
              <a:gd name="connsiteY109" fmla="*/ 278152 h 3762132"/>
              <a:gd name="connsiteX110" fmla="*/ 2187615 w 6470248"/>
              <a:gd name="connsiteY110" fmla="*/ 266577 h 3762132"/>
              <a:gd name="connsiteX111" fmla="*/ 2141317 w 6470248"/>
              <a:gd name="connsiteY111" fmla="*/ 255003 h 3762132"/>
              <a:gd name="connsiteX112" fmla="*/ 2071869 w 6470248"/>
              <a:gd name="connsiteY112" fmla="*/ 231853 h 3762132"/>
              <a:gd name="connsiteX113" fmla="*/ 2037144 w 6470248"/>
              <a:gd name="connsiteY113" fmla="*/ 220279 h 3762132"/>
              <a:gd name="connsiteX114" fmla="*/ 2002420 w 6470248"/>
              <a:gd name="connsiteY114" fmla="*/ 208704 h 3762132"/>
              <a:gd name="connsiteX115" fmla="*/ 1921398 w 6470248"/>
              <a:gd name="connsiteY115" fmla="*/ 185555 h 3762132"/>
              <a:gd name="connsiteX116" fmla="*/ 1886674 w 6470248"/>
              <a:gd name="connsiteY116" fmla="*/ 162405 h 3762132"/>
              <a:gd name="connsiteX117" fmla="*/ 1805651 w 6470248"/>
              <a:gd name="connsiteY117" fmla="*/ 139256 h 3762132"/>
              <a:gd name="connsiteX118" fmla="*/ 1736203 w 6470248"/>
              <a:gd name="connsiteY118" fmla="*/ 116107 h 3762132"/>
              <a:gd name="connsiteX119" fmla="*/ 1666755 w 6470248"/>
              <a:gd name="connsiteY119" fmla="*/ 92957 h 3762132"/>
              <a:gd name="connsiteX120" fmla="*/ 1562582 w 6470248"/>
              <a:gd name="connsiteY120" fmla="*/ 58233 h 3762132"/>
              <a:gd name="connsiteX121" fmla="*/ 1527858 w 6470248"/>
              <a:gd name="connsiteY121" fmla="*/ 46658 h 3762132"/>
              <a:gd name="connsiteX122" fmla="*/ 1469985 w 6470248"/>
              <a:gd name="connsiteY122" fmla="*/ 360 h 3762132"/>
              <a:gd name="connsiteX123" fmla="*/ 1400537 w 6470248"/>
              <a:gd name="connsiteY123" fmla="*/ 23509 h 3762132"/>
              <a:gd name="connsiteX124" fmla="*/ 1354238 w 6470248"/>
              <a:gd name="connsiteY124" fmla="*/ 35084 h 3762132"/>
              <a:gd name="connsiteX125" fmla="*/ 1192193 w 6470248"/>
              <a:gd name="connsiteY125" fmla="*/ 58233 h 3762132"/>
              <a:gd name="connsiteX126" fmla="*/ 1122744 w 6470248"/>
              <a:gd name="connsiteY126" fmla="*/ 46658 h 3762132"/>
              <a:gd name="connsiteX127" fmla="*/ 1088020 w 6470248"/>
              <a:gd name="connsiteY127" fmla="*/ 46658 h 3762132"/>
              <a:gd name="connsiteX128" fmla="*/ 1053296 w 6470248"/>
              <a:gd name="connsiteY128" fmla="*/ 173980 h 3762132"/>
              <a:gd name="connsiteX129" fmla="*/ 983848 w 6470248"/>
              <a:gd name="connsiteY129" fmla="*/ 243428 h 3762132"/>
              <a:gd name="connsiteX130" fmla="*/ 972274 w 6470248"/>
              <a:gd name="connsiteY130" fmla="*/ 278152 h 3762132"/>
              <a:gd name="connsiteX131" fmla="*/ 949124 w 6470248"/>
              <a:gd name="connsiteY131" fmla="*/ 370750 h 3762132"/>
              <a:gd name="connsiteX132" fmla="*/ 925975 w 6470248"/>
              <a:gd name="connsiteY132" fmla="*/ 440198 h 3762132"/>
              <a:gd name="connsiteX133" fmla="*/ 914400 w 6470248"/>
              <a:gd name="connsiteY133" fmla="*/ 474922 h 3762132"/>
              <a:gd name="connsiteX134" fmla="*/ 891251 w 6470248"/>
              <a:gd name="connsiteY134" fmla="*/ 602243 h 3762132"/>
              <a:gd name="connsiteX135" fmla="*/ 868101 w 6470248"/>
              <a:gd name="connsiteY135" fmla="*/ 717990 h 3762132"/>
              <a:gd name="connsiteX136" fmla="*/ 844952 w 6470248"/>
              <a:gd name="connsiteY136" fmla="*/ 799013 h 3762132"/>
              <a:gd name="connsiteX137" fmla="*/ 763929 w 6470248"/>
              <a:gd name="connsiteY137" fmla="*/ 868461 h 3762132"/>
              <a:gd name="connsiteX138" fmla="*/ 671332 w 6470248"/>
              <a:gd name="connsiteY138" fmla="*/ 972633 h 3762132"/>
              <a:gd name="connsiteX139" fmla="*/ 648182 w 6470248"/>
              <a:gd name="connsiteY139" fmla="*/ 995783 h 3762132"/>
              <a:gd name="connsiteX140" fmla="*/ 625033 w 6470248"/>
              <a:gd name="connsiteY140" fmla="*/ 1030507 h 3762132"/>
              <a:gd name="connsiteX141" fmla="*/ 590309 w 6470248"/>
              <a:gd name="connsiteY141" fmla="*/ 1065231 h 3762132"/>
              <a:gd name="connsiteX142" fmla="*/ 544010 w 6470248"/>
              <a:gd name="connsiteY142" fmla="*/ 1146253 h 3762132"/>
              <a:gd name="connsiteX143" fmla="*/ 497712 w 6470248"/>
              <a:gd name="connsiteY143" fmla="*/ 1204127 h 3762132"/>
              <a:gd name="connsiteX144" fmla="*/ 474562 w 6470248"/>
              <a:gd name="connsiteY144" fmla="*/ 1250426 h 3762132"/>
              <a:gd name="connsiteX145" fmla="*/ 405114 w 6470248"/>
              <a:gd name="connsiteY145" fmla="*/ 1343023 h 3762132"/>
              <a:gd name="connsiteX146" fmla="*/ 347241 w 6470248"/>
              <a:gd name="connsiteY146" fmla="*/ 1424046 h 3762132"/>
              <a:gd name="connsiteX147" fmla="*/ 324091 w 6470248"/>
              <a:gd name="connsiteY147" fmla="*/ 1470345 h 3762132"/>
              <a:gd name="connsiteX148" fmla="*/ 243069 w 6470248"/>
              <a:gd name="connsiteY148" fmla="*/ 1574517 h 3762132"/>
              <a:gd name="connsiteX149" fmla="*/ 173620 w 6470248"/>
              <a:gd name="connsiteY149" fmla="*/ 1655539 h 3762132"/>
              <a:gd name="connsiteX150" fmla="*/ 150471 w 6470248"/>
              <a:gd name="connsiteY150" fmla="*/ 1701838 h 3762132"/>
              <a:gd name="connsiteX151" fmla="*/ 104172 w 6470248"/>
              <a:gd name="connsiteY151" fmla="*/ 1782861 h 3762132"/>
              <a:gd name="connsiteX152" fmla="*/ 92598 w 6470248"/>
              <a:gd name="connsiteY152" fmla="*/ 1829160 h 3762132"/>
              <a:gd name="connsiteX153" fmla="*/ 46299 w 6470248"/>
              <a:gd name="connsiteY153" fmla="*/ 1921757 h 3762132"/>
              <a:gd name="connsiteX154" fmla="*/ 0 w 6470248"/>
              <a:gd name="connsiteY154" fmla="*/ 2025929 h 3762132"/>
              <a:gd name="connsiteX155" fmla="*/ 11575 w 6470248"/>
              <a:gd name="connsiteY155" fmla="*/ 1979631 h 3762132"/>
              <a:gd name="connsiteX156" fmla="*/ 81023 w 6470248"/>
              <a:gd name="connsiteY156" fmla="*/ 1898608 h 3762132"/>
              <a:gd name="connsiteX157" fmla="*/ 81023 w 6470248"/>
              <a:gd name="connsiteY157" fmla="*/ 1887033 h 37621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6470248" h="3762132">
                <a:moveTo>
                  <a:pt x="4664598" y="2072228"/>
                </a:moveTo>
                <a:cubicBezTo>
                  <a:pt x="4656881" y="2087661"/>
                  <a:pt x="4648245" y="2102667"/>
                  <a:pt x="4641448" y="2118527"/>
                </a:cubicBezTo>
                <a:cubicBezTo>
                  <a:pt x="4636642" y="2129741"/>
                  <a:pt x="4634680" y="2142037"/>
                  <a:pt x="4629874" y="2153251"/>
                </a:cubicBezTo>
                <a:cubicBezTo>
                  <a:pt x="4623077" y="2169111"/>
                  <a:pt x="4614441" y="2184117"/>
                  <a:pt x="4606724" y="2199550"/>
                </a:cubicBezTo>
                <a:cubicBezTo>
                  <a:pt x="4602866" y="2218841"/>
                  <a:pt x="4599574" y="2238254"/>
                  <a:pt x="4595150" y="2257423"/>
                </a:cubicBezTo>
                <a:cubicBezTo>
                  <a:pt x="4587996" y="2288424"/>
                  <a:pt x="4572000" y="2350020"/>
                  <a:pt x="4572000" y="2350020"/>
                </a:cubicBezTo>
                <a:cubicBezTo>
                  <a:pt x="4570638" y="2386794"/>
                  <a:pt x="4553449" y="2868976"/>
                  <a:pt x="4548851" y="2928755"/>
                </a:cubicBezTo>
                <a:cubicBezTo>
                  <a:pt x="4544080" y="2990784"/>
                  <a:pt x="4525701" y="3113950"/>
                  <a:pt x="4525701" y="3113950"/>
                </a:cubicBezTo>
                <a:cubicBezTo>
                  <a:pt x="4529559" y="3225838"/>
                  <a:pt x="4527715" y="3338069"/>
                  <a:pt x="4537276" y="3449615"/>
                </a:cubicBezTo>
                <a:cubicBezTo>
                  <a:pt x="4539360" y="3473928"/>
                  <a:pt x="4552709" y="3495914"/>
                  <a:pt x="4560425" y="3519064"/>
                </a:cubicBezTo>
                <a:cubicBezTo>
                  <a:pt x="4569839" y="3547306"/>
                  <a:pt x="4572712" y="3566074"/>
                  <a:pt x="4595150" y="3588512"/>
                </a:cubicBezTo>
                <a:cubicBezTo>
                  <a:pt x="4604987" y="3598348"/>
                  <a:pt x="4619187" y="3602755"/>
                  <a:pt x="4629874" y="3611661"/>
                </a:cubicBezTo>
                <a:cubicBezTo>
                  <a:pt x="4669820" y="3644949"/>
                  <a:pt x="4675540" y="3673183"/>
                  <a:pt x="4734046" y="3692684"/>
                </a:cubicBezTo>
                <a:cubicBezTo>
                  <a:pt x="4745621" y="3696542"/>
                  <a:pt x="4756882" y="3701515"/>
                  <a:pt x="4768770" y="3704258"/>
                </a:cubicBezTo>
                <a:cubicBezTo>
                  <a:pt x="4807109" y="3713105"/>
                  <a:pt x="4847190" y="3714965"/>
                  <a:pt x="4884517" y="3727408"/>
                </a:cubicBezTo>
                <a:cubicBezTo>
                  <a:pt x="4896092" y="3731266"/>
                  <a:pt x="4907404" y="3736024"/>
                  <a:pt x="4919241" y="3738983"/>
                </a:cubicBezTo>
                <a:cubicBezTo>
                  <a:pt x="4964366" y="3750264"/>
                  <a:pt x="5012416" y="3755600"/>
                  <a:pt x="5058137" y="3762132"/>
                </a:cubicBezTo>
                <a:cubicBezTo>
                  <a:pt x="5127585" y="3758274"/>
                  <a:pt x="5197677" y="3760750"/>
                  <a:pt x="5266481" y="3750557"/>
                </a:cubicBezTo>
                <a:cubicBezTo>
                  <a:pt x="5302688" y="3745193"/>
                  <a:pt x="5335929" y="3727408"/>
                  <a:pt x="5370653" y="3715833"/>
                </a:cubicBezTo>
                <a:cubicBezTo>
                  <a:pt x="5424660" y="3697830"/>
                  <a:pt x="5480857" y="3681887"/>
                  <a:pt x="5532699" y="3657960"/>
                </a:cubicBezTo>
                <a:cubicBezTo>
                  <a:pt x="5564032" y="3643499"/>
                  <a:pt x="5598349" y="3633219"/>
                  <a:pt x="5625296" y="3611661"/>
                </a:cubicBezTo>
                <a:cubicBezTo>
                  <a:pt x="5692697" y="3557740"/>
                  <a:pt x="5659733" y="3573174"/>
                  <a:pt x="5717894" y="3553788"/>
                </a:cubicBezTo>
                <a:cubicBezTo>
                  <a:pt x="5884656" y="3387026"/>
                  <a:pt x="5675522" y="3590107"/>
                  <a:pt x="5798917" y="3484339"/>
                </a:cubicBezTo>
                <a:cubicBezTo>
                  <a:pt x="5815488" y="3470135"/>
                  <a:pt x="5831011" y="3454612"/>
                  <a:pt x="5845215" y="3438041"/>
                </a:cubicBezTo>
                <a:cubicBezTo>
                  <a:pt x="5854268" y="3427479"/>
                  <a:pt x="5858528" y="3413154"/>
                  <a:pt x="5868365" y="3403317"/>
                </a:cubicBezTo>
                <a:cubicBezTo>
                  <a:pt x="5878202" y="3393480"/>
                  <a:pt x="5892527" y="3389220"/>
                  <a:pt x="5903089" y="3380167"/>
                </a:cubicBezTo>
                <a:cubicBezTo>
                  <a:pt x="5919660" y="3365963"/>
                  <a:pt x="5935289" y="3350530"/>
                  <a:pt x="5949387" y="3333869"/>
                </a:cubicBezTo>
                <a:cubicBezTo>
                  <a:pt x="5977802" y="3300287"/>
                  <a:pt x="6006008" y="3266298"/>
                  <a:pt x="6030410" y="3229696"/>
                </a:cubicBezTo>
                <a:cubicBezTo>
                  <a:pt x="6038127" y="3218121"/>
                  <a:pt x="6044654" y="3205659"/>
                  <a:pt x="6053560" y="3194972"/>
                </a:cubicBezTo>
                <a:cubicBezTo>
                  <a:pt x="6064039" y="3182397"/>
                  <a:pt x="6078770" y="3173568"/>
                  <a:pt x="6088284" y="3160248"/>
                </a:cubicBezTo>
                <a:cubicBezTo>
                  <a:pt x="6117523" y="3119313"/>
                  <a:pt x="6139123" y="3073171"/>
                  <a:pt x="6169306" y="3032927"/>
                </a:cubicBezTo>
                <a:lnTo>
                  <a:pt x="6204031" y="2986628"/>
                </a:lnTo>
                <a:cubicBezTo>
                  <a:pt x="6241282" y="2874867"/>
                  <a:pt x="6181551" y="3048615"/>
                  <a:pt x="6238755" y="2905605"/>
                </a:cubicBezTo>
                <a:cubicBezTo>
                  <a:pt x="6247818" y="2882949"/>
                  <a:pt x="6248369" y="2856460"/>
                  <a:pt x="6261904" y="2836157"/>
                </a:cubicBezTo>
                <a:cubicBezTo>
                  <a:pt x="6304979" y="2771544"/>
                  <a:pt x="6271912" y="2825711"/>
                  <a:pt x="6319777" y="2720410"/>
                </a:cubicBezTo>
                <a:cubicBezTo>
                  <a:pt x="6344993" y="2664936"/>
                  <a:pt x="6345221" y="2678804"/>
                  <a:pt x="6366076" y="2616238"/>
                </a:cubicBezTo>
                <a:cubicBezTo>
                  <a:pt x="6402544" y="2506834"/>
                  <a:pt x="6355799" y="2624351"/>
                  <a:pt x="6389225" y="2535215"/>
                </a:cubicBezTo>
                <a:cubicBezTo>
                  <a:pt x="6396520" y="2515761"/>
                  <a:pt x="6407021" y="2497418"/>
                  <a:pt x="6412375" y="2477342"/>
                </a:cubicBezTo>
                <a:cubicBezTo>
                  <a:pt x="6422513" y="2439324"/>
                  <a:pt x="6427808" y="2400177"/>
                  <a:pt x="6435524" y="2361595"/>
                </a:cubicBezTo>
                <a:cubicBezTo>
                  <a:pt x="6439382" y="2342304"/>
                  <a:pt x="6444659" y="2323243"/>
                  <a:pt x="6447099" y="2303722"/>
                </a:cubicBezTo>
                <a:cubicBezTo>
                  <a:pt x="6464914" y="2161207"/>
                  <a:pt x="6456288" y="2242139"/>
                  <a:pt x="6470248" y="2060653"/>
                </a:cubicBezTo>
                <a:cubicBezTo>
                  <a:pt x="6468175" y="1986034"/>
                  <a:pt x="6476311" y="1709000"/>
                  <a:pt x="6447099" y="1562942"/>
                </a:cubicBezTo>
                <a:cubicBezTo>
                  <a:pt x="6440859" y="1531744"/>
                  <a:pt x="6438178" y="1498802"/>
                  <a:pt x="6423950" y="1470345"/>
                </a:cubicBezTo>
                <a:cubicBezTo>
                  <a:pt x="6408517" y="1439479"/>
                  <a:pt x="6386021" y="1411226"/>
                  <a:pt x="6377651" y="1377747"/>
                </a:cubicBezTo>
                <a:cubicBezTo>
                  <a:pt x="6373793" y="1362314"/>
                  <a:pt x="6373190" y="1345677"/>
                  <a:pt x="6366076" y="1331448"/>
                </a:cubicBezTo>
                <a:cubicBezTo>
                  <a:pt x="6348334" y="1295964"/>
                  <a:pt x="6309251" y="1249579"/>
                  <a:pt x="6285053" y="1215702"/>
                </a:cubicBezTo>
                <a:cubicBezTo>
                  <a:pt x="6276967" y="1204382"/>
                  <a:pt x="6270251" y="1192106"/>
                  <a:pt x="6261904" y="1180977"/>
                </a:cubicBezTo>
                <a:cubicBezTo>
                  <a:pt x="6223724" y="1130070"/>
                  <a:pt x="6184083" y="1072937"/>
                  <a:pt x="6134582" y="1030507"/>
                </a:cubicBezTo>
                <a:cubicBezTo>
                  <a:pt x="6124020" y="1021454"/>
                  <a:pt x="6111433" y="1015074"/>
                  <a:pt x="6099858" y="1007357"/>
                </a:cubicBezTo>
                <a:cubicBezTo>
                  <a:pt x="6059566" y="946918"/>
                  <a:pt x="6093680" y="990485"/>
                  <a:pt x="6018836" y="926334"/>
                </a:cubicBezTo>
                <a:cubicBezTo>
                  <a:pt x="6010550" y="919232"/>
                  <a:pt x="6004208" y="910002"/>
                  <a:pt x="5995686" y="903185"/>
                </a:cubicBezTo>
                <a:cubicBezTo>
                  <a:pt x="5984823" y="894495"/>
                  <a:pt x="5971302" y="889342"/>
                  <a:pt x="5960962" y="880036"/>
                </a:cubicBezTo>
                <a:cubicBezTo>
                  <a:pt x="5932572" y="854485"/>
                  <a:pt x="5906947" y="826021"/>
                  <a:pt x="5879939" y="799013"/>
                </a:cubicBezTo>
                <a:lnTo>
                  <a:pt x="5775767" y="694841"/>
                </a:lnTo>
                <a:lnTo>
                  <a:pt x="5717894" y="636967"/>
                </a:lnTo>
                <a:cubicBezTo>
                  <a:pt x="5710177" y="629250"/>
                  <a:pt x="5703474" y="620366"/>
                  <a:pt x="5694744" y="613818"/>
                </a:cubicBezTo>
                <a:cubicBezTo>
                  <a:pt x="5679311" y="602243"/>
                  <a:pt x="5662864" y="591910"/>
                  <a:pt x="5648446" y="579094"/>
                </a:cubicBezTo>
                <a:cubicBezTo>
                  <a:pt x="5628055" y="560969"/>
                  <a:pt x="5609863" y="540511"/>
                  <a:pt x="5590572" y="521220"/>
                </a:cubicBezTo>
                <a:lnTo>
                  <a:pt x="5555848" y="486496"/>
                </a:lnTo>
                <a:cubicBezTo>
                  <a:pt x="5544273" y="474921"/>
                  <a:pt x="5530204" y="465392"/>
                  <a:pt x="5521124" y="451772"/>
                </a:cubicBezTo>
                <a:cubicBezTo>
                  <a:pt x="5513408" y="440197"/>
                  <a:pt x="5507135" y="427517"/>
                  <a:pt x="5497975" y="417048"/>
                </a:cubicBezTo>
                <a:cubicBezTo>
                  <a:pt x="5480010" y="396516"/>
                  <a:pt x="5455234" y="381875"/>
                  <a:pt x="5440101" y="359175"/>
                </a:cubicBezTo>
                <a:cubicBezTo>
                  <a:pt x="5409236" y="312876"/>
                  <a:pt x="5428527" y="332167"/>
                  <a:pt x="5382228" y="301302"/>
                </a:cubicBezTo>
                <a:cubicBezTo>
                  <a:pt x="5343646" y="243427"/>
                  <a:pt x="5370654" y="274294"/>
                  <a:pt x="5289631" y="220279"/>
                </a:cubicBezTo>
                <a:cubicBezTo>
                  <a:pt x="5253157" y="195963"/>
                  <a:pt x="5260734" y="196615"/>
                  <a:pt x="5220182" y="185555"/>
                </a:cubicBezTo>
                <a:cubicBezTo>
                  <a:pt x="5189487" y="177184"/>
                  <a:pt x="5127585" y="162405"/>
                  <a:pt x="5127585" y="162405"/>
                </a:cubicBezTo>
                <a:lnTo>
                  <a:pt x="4803494" y="185555"/>
                </a:lnTo>
                <a:cubicBezTo>
                  <a:pt x="4783901" y="187336"/>
                  <a:pt x="4763982" y="190067"/>
                  <a:pt x="4745620" y="197129"/>
                </a:cubicBezTo>
                <a:cubicBezTo>
                  <a:pt x="4713411" y="209517"/>
                  <a:pt x="4653023" y="243428"/>
                  <a:pt x="4653023" y="243428"/>
                </a:cubicBezTo>
                <a:cubicBezTo>
                  <a:pt x="4633732" y="262719"/>
                  <a:pt x="4610284" y="278602"/>
                  <a:pt x="4595150" y="301302"/>
                </a:cubicBezTo>
                <a:cubicBezTo>
                  <a:pt x="4561299" y="352077"/>
                  <a:pt x="4580347" y="324897"/>
                  <a:pt x="4537276" y="382324"/>
                </a:cubicBezTo>
                <a:cubicBezTo>
                  <a:pt x="4533418" y="393899"/>
                  <a:pt x="4530507" y="405834"/>
                  <a:pt x="4525701" y="417048"/>
                </a:cubicBezTo>
                <a:cubicBezTo>
                  <a:pt x="4495721" y="487002"/>
                  <a:pt x="4512615" y="439950"/>
                  <a:pt x="4479403" y="498071"/>
                </a:cubicBezTo>
                <a:cubicBezTo>
                  <a:pt x="4470842" y="513052"/>
                  <a:pt x="4463970" y="528937"/>
                  <a:pt x="4456253" y="544370"/>
                </a:cubicBezTo>
                <a:cubicBezTo>
                  <a:pt x="4432165" y="640729"/>
                  <a:pt x="4461497" y="545458"/>
                  <a:pt x="4421529" y="625393"/>
                </a:cubicBezTo>
                <a:cubicBezTo>
                  <a:pt x="4416073" y="636306"/>
                  <a:pt x="4414761" y="648903"/>
                  <a:pt x="4409955" y="660117"/>
                </a:cubicBezTo>
                <a:cubicBezTo>
                  <a:pt x="4403158" y="675976"/>
                  <a:pt x="4395366" y="691434"/>
                  <a:pt x="4386805" y="706415"/>
                </a:cubicBezTo>
                <a:cubicBezTo>
                  <a:pt x="4351176" y="768765"/>
                  <a:pt x="4378534" y="716754"/>
                  <a:pt x="4340506" y="764289"/>
                </a:cubicBezTo>
                <a:cubicBezTo>
                  <a:pt x="4331816" y="775152"/>
                  <a:pt x="4327194" y="789176"/>
                  <a:pt x="4317357" y="799013"/>
                </a:cubicBezTo>
                <a:cubicBezTo>
                  <a:pt x="4307520" y="808850"/>
                  <a:pt x="4293496" y="813472"/>
                  <a:pt x="4282633" y="822162"/>
                </a:cubicBezTo>
                <a:cubicBezTo>
                  <a:pt x="4237237" y="858479"/>
                  <a:pt x="4285064" y="836786"/>
                  <a:pt x="4224760" y="856886"/>
                </a:cubicBezTo>
                <a:cubicBezTo>
                  <a:pt x="4161021" y="920625"/>
                  <a:pt x="4262560" y="823966"/>
                  <a:pt x="4109013" y="926334"/>
                </a:cubicBezTo>
                <a:cubicBezTo>
                  <a:pt x="4072541" y="950650"/>
                  <a:pt x="4080116" y="949999"/>
                  <a:pt x="4039565" y="961058"/>
                </a:cubicBezTo>
                <a:cubicBezTo>
                  <a:pt x="4008870" y="969429"/>
                  <a:pt x="3946967" y="984208"/>
                  <a:pt x="3946967" y="984208"/>
                </a:cubicBezTo>
                <a:cubicBezTo>
                  <a:pt x="3873661" y="980350"/>
                  <a:pt x="3800154" y="979279"/>
                  <a:pt x="3727048" y="972633"/>
                </a:cubicBezTo>
                <a:cubicBezTo>
                  <a:pt x="3714897" y="971528"/>
                  <a:pt x="3704161" y="964017"/>
                  <a:pt x="3692324" y="961058"/>
                </a:cubicBezTo>
                <a:cubicBezTo>
                  <a:pt x="3673238" y="956287"/>
                  <a:pt x="3653742" y="953342"/>
                  <a:pt x="3634451" y="949484"/>
                </a:cubicBezTo>
                <a:cubicBezTo>
                  <a:pt x="3615160" y="941767"/>
                  <a:pt x="3595161" y="935626"/>
                  <a:pt x="3576577" y="926334"/>
                </a:cubicBezTo>
                <a:cubicBezTo>
                  <a:pt x="3564135" y="920113"/>
                  <a:pt x="3554639" y="908665"/>
                  <a:pt x="3541853" y="903185"/>
                </a:cubicBezTo>
                <a:cubicBezTo>
                  <a:pt x="3527232" y="896919"/>
                  <a:pt x="3510988" y="895468"/>
                  <a:pt x="3495555" y="891610"/>
                </a:cubicBezTo>
                <a:cubicBezTo>
                  <a:pt x="3483980" y="883894"/>
                  <a:pt x="3473079" y="875056"/>
                  <a:pt x="3460831" y="868461"/>
                </a:cubicBezTo>
                <a:cubicBezTo>
                  <a:pt x="3422851" y="848010"/>
                  <a:pt x="3380975" y="834516"/>
                  <a:pt x="3345084" y="810588"/>
                </a:cubicBezTo>
                <a:cubicBezTo>
                  <a:pt x="3281648" y="768296"/>
                  <a:pt x="3322800" y="793658"/>
                  <a:pt x="3217762" y="741139"/>
                </a:cubicBezTo>
                <a:cubicBezTo>
                  <a:pt x="3202329" y="733423"/>
                  <a:pt x="3187832" y="723447"/>
                  <a:pt x="3171463" y="717990"/>
                </a:cubicBezTo>
                <a:cubicBezTo>
                  <a:pt x="3159888" y="714132"/>
                  <a:pt x="3147652" y="711871"/>
                  <a:pt x="3136739" y="706415"/>
                </a:cubicBezTo>
                <a:cubicBezTo>
                  <a:pt x="3124297" y="700194"/>
                  <a:pt x="3114457" y="689487"/>
                  <a:pt x="3102015" y="683266"/>
                </a:cubicBezTo>
                <a:cubicBezTo>
                  <a:pt x="3091102" y="677810"/>
                  <a:pt x="3077956" y="677616"/>
                  <a:pt x="3067291" y="671691"/>
                </a:cubicBezTo>
                <a:cubicBezTo>
                  <a:pt x="3042970" y="658180"/>
                  <a:pt x="3022728" y="637836"/>
                  <a:pt x="2997843" y="625393"/>
                </a:cubicBezTo>
                <a:cubicBezTo>
                  <a:pt x="2940631" y="596787"/>
                  <a:pt x="2967913" y="607699"/>
                  <a:pt x="2916820" y="590669"/>
                </a:cubicBezTo>
                <a:cubicBezTo>
                  <a:pt x="2870228" y="544075"/>
                  <a:pt x="2922035" y="587943"/>
                  <a:pt x="2847372" y="555945"/>
                </a:cubicBezTo>
                <a:cubicBezTo>
                  <a:pt x="2834586" y="550465"/>
                  <a:pt x="2825090" y="539016"/>
                  <a:pt x="2812648" y="532795"/>
                </a:cubicBezTo>
                <a:cubicBezTo>
                  <a:pt x="2801735" y="527339"/>
                  <a:pt x="2788837" y="526676"/>
                  <a:pt x="2777924" y="521220"/>
                </a:cubicBezTo>
                <a:cubicBezTo>
                  <a:pt x="2765482" y="514999"/>
                  <a:pt x="2755912" y="503721"/>
                  <a:pt x="2743200" y="498071"/>
                </a:cubicBezTo>
                <a:cubicBezTo>
                  <a:pt x="2720902" y="488161"/>
                  <a:pt x="2673752" y="474922"/>
                  <a:pt x="2673752" y="474922"/>
                </a:cubicBezTo>
                <a:cubicBezTo>
                  <a:pt x="2571613" y="406828"/>
                  <a:pt x="2734863" y="511265"/>
                  <a:pt x="2569580" y="428623"/>
                </a:cubicBezTo>
                <a:cubicBezTo>
                  <a:pt x="2466069" y="376868"/>
                  <a:pt x="2509721" y="393236"/>
                  <a:pt x="2442258" y="370750"/>
                </a:cubicBezTo>
                <a:cubicBezTo>
                  <a:pt x="2430683" y="363033"/>
                  <a:pt x="2419977" y="353821"/>
                  <a:pt x="2407534" y="347600"/>
                </a:cubicBezTo>
                <a:cubicBezTo>
                  <a:pt x="2390934" y="339300"/>
                  <a:pt x="2341339" y="328158"/>
                  <a:pt x="2326512" y="324451"/>
                </a:cubicBezTo>
                <a:cubicBezTo>
                  <a:pt x="2314937" y="316735"/>
                  <a:pt x="2304499" y="306952"/>
                  <a:pt x="2291787" y="301302"/>
                </a:cubicBezTo>
                <a:cubicBezTo>
                  <a:pt x="2269489" y="291392"/>
                  <a:pt x="2245488" y="285869"/>
                  <a:pt x="2222339" y="278152"/>
                </a:cubicBezTo>
                <a:cubicBezTo>
                  <a:pt x="2210764" y="274294"/>
                  <a:pt x="2199452" y="269536"/>
                  <a:pt x="2187615" y="266577"/>
                </a:cubicBezTo>
                <a:cubicBezTo>
                  <a:pt x="2172182" y="262719"/>
                  <a:pt x="2156554" y="259574"/>
                  <a:pt x="2141317" y="255003"/>
                </a:cubicBezTo>
                <a:cubicBezTo>
                  <a:pt x="2117945" y="247991"/>
                  <a:pt x="2095018" y="239569"/>
                  <a:pt x="2071869" y="231853"/>
                </a:cubicBezTo>
                <a:lnTo>
                  <a:pt x="2037144" y="220279"/>
                </a:lnTo>
                <a:cubicBezTo>
                  <a:pt x="2025569" y="216421"/>
                  <a:pt x="2014256" y="211663"/>
                  <a:pt x="2002420" y="208704"/>
                </a:cubicBezTo>
                <a:cubicBezTo>
                  <a:pt x="1944286" y="194170"/>
                  <a:pt x="1971213" y="202159"/>
                  <a:pt x="1921398" y="185555"/>
                </a:cubicBezTo>
                <a:cubicBezTo>
                  <a:pt x="1909823" y="177838"/>
                  <a:pt x="1899117" y="168626"/>
                  <a:pt x="1886674" y="162405"/>
                </a:cubicBezTo>
                <a:cubicBezTo>
                  <a:pt x="1867231" y="152683"/>
                  <a:pt x="1824185" y="144816"/>
                  <a:pt x="1805651" y="139256"/>
                </a:cubicBezTo>
                <a:cubicBezTo>
                  <a:pt x="1782279" y="132244"/>
                  <a:pt x="1759352" y="123823"/>
                  <a:pt x="1736203" y="116107"/>
                </a:cubicBezTo>
                <a:lnTo>
                  <a:pt x="1666755" y="92957"/>
                </a:lnTo>
                <a:lnTo>
                  <a:pt x="1562582" y="58233"/>
                </a:lnTo>
                <a:lnTo>
                  <a:pt x="1527858" y="46658"/>
                </a:lnTo>
                <a:cubicBezTo>
                  <a:pt x="1513013" y="24391"/>
                  <a:pt x="1504687" y="-3496"/>
                  <a:pt x="1469985" y="360"/>
                </a:cubicBezTo>
                <a:cubicBezTo>
                  <a:pt x="1445733" y="3055"/>
                  <a:pt x="1424210" y="17591"/>
                  <a:pt x="1400537" y="23509"/>
                </a:cubicBezTo>
                <a:cubicBezTo>
                  <a:pt x="1385104" y="27367"/>
                  <a:pt x="1369837" y="31964"/>
                  <a:pt x="1354238" y="35084"/>
                </a:cubicBezTo>
                <a:cubicBezTo>
                  <a:pt x="1298622" y="46207"/>
                  <a:pt x="1249076" y="51122"/>
                  <a:pt x="1192193" y="58233"/>
                </a:cubicBezTo>
                <a:cubicBezTo>
                  <a:pt x="1169043" y="54375"/>
                  <a:pt x="1143735" y="57154"/>
                  <a:pt x="1122744" y="46658"/>
                </a:cubicBezTo>
                <a:cubicBezTo>
                  <a:pt x="1084279" y="27426"/>
                  <a:pt x="1111491" y="-23754"/>
                  <a:pt x="1088020" y="46658"/>
                </a:cubicBezTo>
                <a:cubicBezTo>
                  <a:pt x="1079648" y="113639"/>
                  <a:pt x="1091497" y="131004"/>
                  <a:pt x="1053296" y="173980"/>
                </a:cubicBezTo>
                <a:cubicBezTo>
                  <a:pt x="1031546" y="198449"/>
                  <a:pt x="983848" y="243428"/>
                  <a:pt x="983848" y="243428"/>
                </a:cubicBezTo>
                <a:cubicBezTo>
                  <a:pt x="979990" y="255003"/>
                  <a:pt x="975484" y="266381"/>
                  <a:pt x="972274" y="278152"/>
                </a:cubicBezTo>
                <a:cubicBezTo>
                  <a:pt x="963903" y="308847"/>
                  <a:pt x="959185" y="340567"/>
                  <a:pt x="949124" y="370750"/>
                </a:cubicBezTo>
                <a:lnTo>
                  <a:pt x="925975" y="440198"/>
                </a:lnTo>
                <a:cubicBezTo>
                  <a:pt x="922117" y="451773"/>
                  <a:pt x="916406" y="462887"/>
                  <a:pt x="914400" y="474922"/>
                </a:cubicBezTo>
                <a:cubicBezTo>
                  <a:pt x="880292" y="679566"/>
                  <a:pt x="923605" y="424293"/>
                  <a:pt x="891251" y="602243"/>
                </a:cubicBezTo>
                <a:cubicBezTo>
                  <a:pt x="877823" y="676101"/>
                  <a:pt x="884852" y="656570"/>
                  <a:pt x="868101" y="717990"/>
                </a:cubicBezTo>
                <a:cubicBezTo>
                  <a:pt x="860711" y="745089"/>
                  <a:pt x="857513" y="773890"/>
                  <a:pt x="844952" y="799013"/>
                </a:cubicBezTo>
                <a:cubicBezTo>
                  <a:pt x="833683" y="821552"/>
                  <a:pt x="779605" y="854352"/>
                  <a:pt x="763929" y="868461"/>
                </a:cubicBezTo>
                <a:cubicBezTo>
                  <a:pt x="637854" y="981928"/>
                  <a:pt x="732523" y="896145"/>
                  <a:pt x="671332" y="972633"/>
                </a:cubicBezTo>
                <a:cubicBezTo>
                  <a:pt x="664515" y="981155"/>
                  <a:pt x="654999" y="987261"/>
                  <a:pt x="648182" y="995783"/>
                </a:cubicBezTo>
                <a:cubicBezTo>
                  <a:pt x="639492" y="1006646"/>
                  <a:pt x="633939" y="1019820"/>
                  <a:pt x="625033" y="1030507"/>
                </a:cubicBezTo>
                <a:cubicBezTo>
                  <a:pt x="614554" y="1043082"/>
                  <a:pt x="600788" y="1052656"/>
                  <a:pt x="590309" y="1065231"/>
                </a:cubicBezTo>
                <a:cubicBezTo>
                  <a:pt x="550850" y="1112583"/>
                  <a:pt x="581741" y="1089657"/>
                  <a:pt x="544010" y="1146253"/>
                </a:cubicBezTo>
                <a:cubicBezTo>
                  <a:pt x="467968" y="1260315"/>
                  <a:pt x="581800" y="1056973"/>
                  <a:pt x="497712" y="1204127"/>
                </a:cubicBezTo>
                <a:cubicBezTo>
                  <a:pt x="489151" y="1219108"/>
                  <a:pt x="484133" y="1236069"/>
                  <a:pt x="474562" y="1250426"/>
                </a:cubicBezTo>
                <a:cubicBezTo>
                  <a:pt x="453160" y="1282528"/>
                  <a:pt x="405114" y="1343023"/>
                  <a:pt x="405114" y="1343023"/>
                </a:cubicBezTo>
                <a:cubicBezTo>
                  <a:pt x="380496" y="1416875"/>
                  <a:pt x="413151" y="1336165"/>
                  <a:pt x="347241" y="1424046"/>
                </a:cubicBezTo>
                <a:cubicBezTo>
                  <a:pt x="336888" y="1437850"/>
                  <a:pt x="333913" y="1456158"/>
                  <a:pt x="324091" y="1470345"/>
                </a:cubicBezTo>
                <a:cubicBezTo>
                  <a:pt x="299051" y="1506514"/>
                  <a:pt x="269891" y="1539649"/>
                  <a:pt x="243069" y="1574517"/>
                </a:cubicBezTo>
                <a:cubicBezTo>
                  <a:pt x="193580" y="1638853"/>
                  <a:pt x="226179" y="1602980"/>
                  <a:pt x="173620" y="1655539"/>
                </a:cubicBezTo>
                <a:cubicBezTo>
                  <a:pt x="165904" y="1670972"/>
                  <a:pt x="159032" y="1686857"/>
                  <a:pt x="150471" y="1701838"/>
                </a:cubicBezTo>
                <a:cubicBezTo>
                  <a:pt x="85020" y="1816380"/>
                  <a:pt x="174142" y="1642924"/>
                  <a:pt x="104172" y="1782861"/>
                </a:cubicBezTo>
                <a:cubicBezTo>
                  <a:pt x="100314" y="1798294"/>
                  <a:pt x="98716" y="1814476"/>
                  <a:pt x="92598" y="1829160"/>
                </a:cubicBezTo>
                <a:cubicBezTo>
                  <a:pt x="79325" y="1861014"/>
                  <a:pt x="57212" y="1889019"/>
                  <a:pt x="46299" y="1921757"/>
                </a:cubicBezTo>
                <a:cubicBezTo>
                  <a:pt x="18751" y="2004402"/>
                  <a:pt x="36686" y="1970902"/>
                  <a:pt x="0" y="2025929"/>
                </a:cubicBezTo>
                <a:cubicBezTo>
                  <a:pt x="3858" y="2010496"/>
                  <a:pt x="3144" y="1993121"/>
                  <a:pt x="11575" y="1979631"/>
                </a:cubicBezTo>
                <a:cubicBezTo>
                  <a:pt x="82762" y="1865733"/>
                  <a:pt x="36174" y="1988308"/>
                  <a:pt x="81023" y="1898608"/>
                </a:cubicBezTo>
                <a:cubicBezTo>
                  <a:pt x="82748" y="1895157"/>
                  <a:pt x="81023" y="1890891"/>
                  <a:pt x="81023" y="1887033"/>
                </a:cubicBezTo>
              </a:path>
            </a:pathLst>
          </a:cu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30147" y="3356658"/>
            <a:ext cx="4619725" cy="567160"/>
          </a:xfrm>
          <a:custGeom>
            <a:gdLst>
              <a:gd name="connsiteX0" fmla="*/ 0 w 4619725"/>
              <a:gd name="connsiteY0" fmla="*/ 567160 h 567160"/>
              <a:gd name="connsiteX1" fmla="*/ 162045 w 4619725"/>
              <a:gd name="connsiteY1" fmla="*/ 439838 h 567160"/>
              <a:gd name="connsiteX2" fmla="*/ 196769 w 4619725"/>
              <a:gd name="connsiteY2" fmla="*/ 428264 h 567160"/>
              <a:gd name="connsiteX3" fmla="*/ 277792 w 4619725"/>
              <a:gd name="connsiteY3" fmla="*/ 370390 h 567160"/>
              <a:gd name="connsiteX4" fmla="*/ 312516 w 4619725"/>
              <a:gd name="connsiteY4" fmla="*/ 358815 h 567160"/>
              <a:gd name="connsiteX5" fmla="*/ 393539 w 4619725"/>
              <a:gd name="connsiteY5" fmla="*/ 312517 h 567160"/>
              <a:gd name="connsiteX6" fmla="*/ 497711 w 4619725"/>
              <a:gd name="connsiteY6" fmla="*/ 277793 h 567160"/>
              <a:gd name="connsiteX7" fmla="*/ 601883 w 4619725"/>
              <a:gd name="connsiteY7" fmla="*/ 243069 h 567160"/>
              <a:gd name="connsiteX8" fmla="*/ 636607 w 4619725"/>
              <a:gd name="connsiteY8" fmla="*/ 231494 h 567160"/>
              <a:gd name="connsiteX9" fmla="*/ 682906 w 4619725"/>
              <a:gd name="connsiteY9" fmla="*/ 219919 h 567160"/>
              <a:gd name="connsiteX10" fmla="*/ 763929 w 4619725"/>
              <a:gd name="connsiteY10" fmla="*/ 196770 h 567160"/>
              <a:gd name="connsiteX11" fmla="*/ 833377 w 4619725"/>
              <a:gd name="connsiteY11" fmla="*/ 173620 h 567160"/>
              <a:gd name="connsiteX12" fmla="*/ 902825 w 4619725"/>
              <a:gd name="connsiteY12" fmla="*/ 162046 h 567160"/>
              <a:gd name="connsiteX13" fmla="*/ 983848 w 4619725"/>
              <a:gd name="connsiteY13" fmla="*/ 138896 h 567160"/>
              <a:gd name="connsiteX14" fmla="*/ 1076445 w 4619725"/>
              <a:gd name="connsiteY14" fmla="*/ 127322 h 567160"/>
              <a:gd name="connsiteX15" fmla="*/ 1215342 w 4619725"/>
              <a:gd name="connsiteY15" fmla="*/ 104172 h 567160"/>
              <a:gd name="connsiteX16" fmla="*/ 1273215 w 4619725"/>
              <a:gd name="connsiteY16" fmla="*/ 92598 h 567160"/>
              <a:gd name="connsiteX17" fmla="*/ 1319514 w 4619725"/>
              <a:gd name="connsiteY17" fmla="*/ 81023 h 567160"/>
              <a:gd name="connsiteX18" fmla="*/ 1435261 w 4619725"/>
              <a:gd name="connsiteY18" fmla="*/ 69448 h 567160"/>
              <a:gd name="connsiteX19" fmla="*/ 1551007 w 4619725"/>
              <a:gd name="connsiteY19" fmla="*/ 46299 h 567160"/>
              <a:gd name="connsiteX20" fmla="*/ 1655180 w 4619725"/>
              <a:gd name="connsiteY20" fmla="*/ 34724 h 567160"/>
              <a:gd name="connsiteX21" fmla="*/ 1747777 w 4619725"/>
              <a:gd name="connsiteY21" fmla="*/ 23150 h 567160"/>
              <a:gd name="connsiteX22" fmla="*/ 2025569 w 4619725"/>
              <a:gd name="connsiteY22" fmla="*/ 0 h 567160"/>
              <a:gd name="connsiteX23" fmla="*/ 2615878 w 4619725"/>
              <a:gd name="connsiteY23" fmla="*/ 11575 h 567160"/>
              <a:gd name="connsiteX24" fmla="*/ 3020992 w 4619725"/>
              <a:gd name="connsiteY24" fmla="*/ 57874 h 567160"/>
              <a:gd name="connsiteX25" fmla="*/ 3078866 w 4619725"/>
              <a:gd name="connsiteY25" fmla="*/ 69448 h 567160"/>
              <a:gd name="connsiteX26" fmla="*/ 3264061 w 4619725"/>
              <a:gd name="connsiteY26" fmla="*/ 104172 h 567160"/>
              <a:gd name="connsiteX27" fmla="*/ 3472405 w 4619725"/>
              <a:gd name="connsiteY27" fmla="*/ 173620 h 567160"/>
              <a:gd name="connsiteX28" fmla="*/ 3507129 w 4619725"/>
              <a:gd name="connsiteY28" fmla="*/ 185195 h 567160"/>
              <a:gd name="connsiteX29" fmla="*/ 3541853 w 4619725"/>
              <a:gd name="connsiteY29" fmla="*/ 196770 h 567160"/>
              <a:gd name="connsiteX30" fmla="*/ 3576577 w 4619725"/>
              <a:gd name="connsiteY30" fmla="*/ 219919 h 567160"/>
              <a:gd name="connsiteX31" fmla="*/ 3611301 w 4619725"/>
              <a:gd name="connsiteY31" fmla="*/ 231494 h 567160"/>
              <a:gd name="connsiteX32" fmla="*/ 3692324 w 4619725"/>
              <a:gd name="connsiteY32" fmla="*/ 254643 h 567160"/>
              <a:gd name="connsiteX33" fmla="*/ 3738623 w 4619725"/>
              <a:gd name="connsiteY33" fmla="*/ 277793 h 567160"/>
              <a:gd name="connsiteX34" fmla="*/ 3784921 w 4619725"/>
              <a:gd name="connsiteY34" fmla="*/ 289367 h 567160"/>
              <a:gd name="connsiteX35" fmla="*/ 3819645 w 4619725"/>
              <a:gd name="connsiteY35" fmla="*/ 300942 h 567160"/>
              <a:gd name="connsiteX36" fmla="*/ 3900668 w 4619725"/>
              <a:gd name="connsiteY36" fmla="*/ 324091 h 567160"/>
              <a:gd name="connsiteX37" fmla="*/ 3958542 w 4619725"/>
              <a:gd name="connsiteY37" fmla="*/ 370390 h 567160"/>
              <a:gd name="connsiteX38" fmla="*/ 4166886 w 4619725"/>
              <a:gd name="connsiteY38" fmla="*/ 416689 h 567160"/>
              <a:gd name="connsiteX39" fmla="*/ 4352081 w 4619725"/>
              <a:gd name="connsiteY39" fmla="*/ 428264 h 567160"/>
              <a:gd name="connsiteX40" fmla="*/ 4386805 w 4619725"/>
              <a:gd name="connsiteY40" fmla="*/ 451413 h 567160"/>
              <a:gd name="connsiteX41" fmla="*/ 4409954 w 4619725"/>
              <a:gd name="connsiteY41" fmla="*/ 486137 h 567160"/>
              <a:gd name="connsiteX42" fmla="*/ 4444678 w 4619725"/>
              <a:gd name="connsiteY42" fmla="*/ 497712 h 567160"/>
              <a:gd name="connsiteX43" fmla="*/ 4525701 w 4619725"/>
              <a:gd name="connsiteY43" fmla="*/ 509286 h 567160"/>
              <a:gd name="connsiteX44" fmla="*/ 4618299 w 4619725"/>
              <a:gd name="connsiteY44" fmla="*/ 532436 h 567160"/>
              <a:gd name="connsiteX45" fmla="*/ 4618299 w 4619725"/>
              <a:gd name="connsiteY45" fmla="*/ 544010 h 5671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619725" h="567160">
                <a:moveTo>
                  <a:pt x="0" y="567160"/>
                </a:moveTo>
                <a:cubicBezTo>
                  <a:pt x="23130" y="547885"/>
                  <a:pt x="142594" y="446321"/>
                  <a:pt x="162045" y="439838"/>
                </a:cubicBezTo>
                <a:lnTo>
                  <a:pt x="196769" y="428264"/>
                </a:lnTo>
                <a:cubicBezTo>
                  <a:pt x="207260" y="420396"/>
                  <a:pt x="260863" y="378855"/>
                  <a:pt x="277792" y="370390"/>
                </a:cubicBezTo>
                <a:cubicBezTo>
                  <a:pt x="288705" y="364934"/>
                  <a:pt x="301603" y="364271"/>
                  <a:pt x="312516" y="358815"/>
                </a:cubicBezTo>
                <a:cubicBezTo>
                  <a:pt x="385131" y="322507"/>
                  <a:pt x="305607" y="346337"/>
                  <a:pt x="393539" y="312517"/>
                </a:cubicBezTo>
                <a:cubicBezTo>
                  <a:pt x="427702" y="299378"/>
                  <a:pt x="462987" y="289368"/>
                  <a:pt x="497711" y="277793"/>
                </a:cubicBezTo>
                <a:lnTo>
                  <a:pt x="601883" y="243069"/>
                </a:lnTo>
                <a:cubicBezTo>
                  <a:pt x="613458" y="239211"/>
                  <a:pt x="624770" y="234453"/>
                  <a:pt x="636607" y="231494"/>
                </a:cubicBezTo>
                <a:cubicBezTo>
                  <a:pt x="652040" y="227636"/>
                  <a:pt x="667559" y="224105"/>
                  <a:pt x="682906" y="219919"/>
                </a:cubicBezTo>
                <a:cubicBezTo>
                  <a:pt x="710005" y="212529"/>
                  <a:pt x="737083" y="205030"/>
                  <a:pt x="763929" y="196770"/>
                </a:cubicBezTo>
                <a:cubicBezTo>
                  <a:pt x="787252" y="189594"/>
                  <a:pt x="809704" y="179538"/>
                  <a:pt x="833377" y="173620"/>
                </a:cubicBezTo>
                <a:cubicBezTo>
                  <a:pt x="856145" y="167928"/>
                  <a:pt x="879676" y="165904"/>
                  <a:pt x="902825" y="162046"/>
                </a:cubicBezTo>
                <a:cubicBezTo>
                  <a:pt x="930346" y="152872"/>
                  <a:pt x="954781" y="143740"/>
                  <a:pt x="983848" y="138896"/>
                </a:cubicBezTo>
                <a:cubicBezTo>
                  <a:pt x="1014531" y="133782"/>
                  <a:pt x="1045579" y="131180"/>
                  <a:pt x="1076445" y="127322"/>
                </a:cubicBezTo>
                <a:cubicBezTo>
                  <a:pt x="1169545" y="104046"/>
                  <a:pt x="1074453" y="125847"/>
                  <a:pt x="1215342" y="104172"/>
                </a:cubicBezTo>
                <a:cubicBezTo>
                  <a:pt x="1234786" y="101181"/>
                  <a:pt x="1254010" y="96866"/>
                  <a:pt x="1273215" y="92598"/>
                </a:cubicBezTo>
                <a:cubicBezTo>
                  <a:pt x="1288744" y="89147"/>
                  <a:pt x="1303766" y="83273"/>
                  <a:pt x="1319514" y="81023"/>
                </a:cubicBezTo>
                <a:cubicBezTo>
                  <a:pt x="1357899" y="75539"/>
                  <a:pt x="1396915" y="75200"/>
                  <a:pt x="1435261" y="69448"/>
                </a:cubicBezTo>
                <a:cubicBezTo>
                  <a:pt x="1474172" y="63611"/>
                  <a:pt x="1511902" y="50644"/>
                  <a:pt x="1551007" y="46299"/>
                </a:cubicBezTo>
                <a:lnTo>
                  <a:pt x="1655180" y="34724"/>
                </a:lnTo>
                <a:lnTo>
                  <a:pt x="1747777" y="23150"/>
                </a:lnTo>
                <a:cubicBezTo>
                  <a:pt x="1835346" y="13932"/>
                  <a:pt x="1938673" y="6685"/>
                  <a:pt x="2025569" y="0"/>
                </a:cubicBezTo>
                <a:cubicBezTo>
                  <a:pt x="2222339" y="3858"/>
                  <a:pt x="2419241" y="3382"/>
                  <a:pt x="2615878" y="11575"/>
                </a:cubicBezTo>
                <a:cubicBezTo>
                  <a:pt x="2682060" y="14333"/>
                  <a:pt x="2933375" y="40352"/>
                  <a:pt x="3020992" y="57874"/>
                </a:cubicBezTo>
                <a:lnTo>
                  <a:pt x="3078866" y="69448"/>
                </a:lnTo>
                <a:cubicBezTo>
                  <a:pt x="3125110" y="77856"/>
                  <a:pt x="3229273" y="92576"/>
                  <a:pt x="3264061" y="104172"/>
                </a:cubicBezTo>
                <a:lnTo>
                  <a:pt x="3472405" y="173620"/>
                </a:lnTo>
                <a:lnTo>
                  <a:pt x="3507129" y="185195"/>
                </a:lnTo>
                <a:cubicBezTo>
                  <a:pt x="3518704" y="189053"/>
                  <a:pt x="3531701" y="190002"/>
                  <a:pt x="3541853" y="196770"/>
                </a:cubicBezTo>
                <a:cubicBezTo>
                  <a:pt x="3553428" y="204486"/>
                  <a:pt x="3564135" y="213698"/>
                  <a:pt x="3576577" y="219919"/>
                </a:cubicBezTo>
                <a:cubicBezTo>
                  <a:pt x="3587490" y="225375"/>
                  <a:pt x="3599570" y="228142"/>
                  <a:pt x="3611301" y="231494"/>
                </a:cubicBezTo>
                <a:cubicBezTo>
                  <a:pt x="3640659" y="239882"/>
                  <a:pt x="3664579" y="242752"/>
                  <a:pt x="3692324" y="254643"/>
                </a:cubicBezTo>
                <a:cubicBezTo>
                  <a:pt x="3708184" y="261440"/>
                  <a:pt x="3722467" y="271734"/>
                  <a:pt x="3738623" y="277793"/>
                </a:cubicBezTo>
                <a:cubicBezTo>
                  <a:pt x="3753518" y="283379"/>
                  <a:pt x="3769625" y="284997"/>
                  <a:pt x="3784921" y="289367"/>
                </a:cubicBezTo>
                <a:cubicBezTo>
                  <a:pt x="3796652" y="292719"/>
                  <a:pt x="3807914" y="297590"/>
                  <a:pt x="3819645" y="300942"/>
                </a:cubicBezTo>
                <a:cubicBezTo>
                  <a:pt x="3921408" y="330018"/>
                  <a:pt x="3817392" y="296334"/>
                  <a:pt x="3900668" y="324091"/>
                </a:cubicBezTo>
                <a:cubicBezTo>
                  <a:pt x="3919909" y="343332"/>
                  <a:pt x="3932259" y="358709"/>
                  <a:pt x="3958542" y="370390"/>
                </a:cubicBezTo>
                <a:cubicBezTo>
                  <a:pt x="4016255" y="396040"/>
                  <a:pt x="4112147" y="413268"/>
                  <a:pt x="4166886" y="416689"/>
                </a:cubicBezTo>
                <a:lnTo>
                  <a:pt x="4352081" y="428264"/>
                </a:lnTo>
                <a:cubicBezTo>
                  <a:pt x="4363656" y="435980"/>
                  <a:pt x="4376968" y="441576"/>
                  <a:pt x="4386805" y="451413"/>
                </a:cubicBezTo>
                <a:cubicBezTo>
                  <a:pt x="4396642" y="461250"/>
                  <a:pt x="4399091" y="477447"/>
                  <a:pt x="4409954" y="486137"/>
                </a:cubicBezTo>
                <a:cubicBezTo>
                  <a:pt x="4419481" y="493759"/>
                  <a:pt x="4432714" y="495319"/>
                  <a:pt x="4444678" y="497712"/>
                </a:cubicBezTo>
                <a:cubicBezTo>
                  <a:pt x="4471430" y="503062"/>
                  <a:pt x="4498790" y="504801"/>
                  <a:pt x="4525701" y="509286"/>
                </a:cubicBezTo>
                <a:cubicBezTo>
                  <a:pt x="4533494" y="510585"/>
                  <a:pt x="4603390" y="522496"/>
                  <a:pt x="4618299" y="532436"/>
                </a:cubicBezTo>
                <a:cubicBezTo>
                  <a:pt x="4621509" y="534576"/>
                  <a:pt x="4618299" y="540152"/>
                  <a:pt x="4618299" y="544010"/>
                </a:cubicBezTo>
              </a:path>
            </a:pathLst>
          </a:cu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25587"/>
      </p:ext>
    </p:extLst>
  </p:cSld>
  <p:clrMapOvr>
    <a:masterClrMapping/>
  </p:clrMapOvr>
  <p:transition spd="slow" advTm="12761">
    <p:fad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14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10100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Mobile Van Routes</a:t>
            </a:r>
            <a:r>
              <a:rPr lang="mr-IN" sz="3200" cap="none" smtClean="0">
                <a:latin typeface="+mn-lt"/>
              </a:rPr>
              <a:t>…</a:t>
            </a:r>
            <a:r>
              <a:rPr lang="en-US" sz="3200" i="1" cap="none" smtClean="0">
                <a:latin typeface="+mn-lt"/>
              </a:rPr>
              <a:t>Option 2:  Patients with Greatest Risk of Readmission</a:t>
            </a:r>
            <a:endParaRPr lang="en-US" sz="3200" b="1" i="1" cap="none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975"/>
            <a:ext cx="9144000" cy="45488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flipH="1">
            <a:off x="1113474" y="309615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243331" y="5139158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5731" y="4388733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22693" y="4355939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 flipV="1">
            <a:off x="968791" y="3636007"/>
            <a:ext cx="144683" cy="18615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 flipV="1">
            <a:off x="1572603" y="2523280"/>
            <a:ext cx="279345" cy="305391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 flipV="1">
            <a:off x="4896467" y="2828671"/>
            <a:ext cx="144683" cy="18615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2981" y="3796497"/>
            <a:ext cx="209630" cy="20963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395731" y="5141087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88910" y="5131441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700531" y="5596358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52931" y="1940685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 flipV="1">
            <a:off x="7141954" y="2894375"/>
            <a:ext cx="381589" cy="40355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H="1" flipV="1">
            <a:off x="1877403" y="1740060"/>
            <a:ext cx="279345" cy="305391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870418" y="2528888"/>
            <a:ext cx="4203614" cy="3043237"/>
          </a:xfrm>
          <a:custGeom>
            <a:gdLst>
              <a:gd name="connsiteX0" fmla="*/ 3730282 w 4203614"/>
              <a:gd name="connsiteY0" fmla="*/ 1485900 h 3043237"/>
              <a:gd name="connsiteX1" fmla="*/ 3744570 w 4203614"/>
              <a:gd name="connsiteY1" fmla="*/ 1543050 h 3043237"/>
              <a:gd name="connsiteX2" fmla="*/ 3787432 w 4203614"/>
              <a:gd name="connsiteY2" fmla="*/ 1585912 h 3043237"/>
              <a:gd name="connsiteX3" fmla="*/ 3858870 w 4203614"/>
              <a:gd name="connsiteY3" fmla="*/ 1671637 h 3043237"/>
              <a:gd name="connsiteX4" fmla="*/ 3916020 w 4203614"/>
              <a:gd name="connsiteY4" fmla="*/ 1743075 h 3043237"/>
              <a:gd name="connsiteX5" fmla="*/ 3944595 w 4203614"/>
              <a:gd name="connsiteY5" fmla="*/ 1785937 h 3043237"/>
              <a:gd name="connsiteX6" fmla="*/ 3987457 w 4203614"/>
              <a:gd name="connsiteY6" fmla="*/ 1814512 h 3043237"/>
              <a:gd name="connsiteX7" fmla="*/ 4030320 w 4203614"/>
              <a:gd name="connsiteY7" fmla="*/ 1857375 h 3043237"/>
              <a:gd name="connsiteX8" fmla="*/ 4073182 w 4203614"/>
              <a:gd name="connsiteY8" fmla="*/ 1885950 h 3043237"/>
              <a:gd name="connsiteX9" fmla="*/ 4187482 w 4203614"/>
              <a:gd name="connsiteY9" fmla="*/ 2014537 h 3043237"/>
              <a:gd name="connsiteX10" fmla="*/ 4187482 w 4203614"/>
              <a:gd name="connsiteY10" fmla="*/ 2314575 h 3043237"/>
              <a:gd name="connsiteX11" fmla="*/ 4173195 w 4203614"/>
              <a:gd name="connsiteY11" fmla="*/ 2371725 h 3043237"/>
              <a:gd name="connsiteX12" fmla="*/ 4158907 w 4203614"/>
              <a:gd name="connsiteY12" fmla="*/ 2443162 h 3043237"/>
              <a:gd name="connsiteX13" fmla="*/ 4130332 w 4203614"/>
              <a:gd name="connsiteY13" fmla="*/ 2600325 h 3043237"/>
              <a:gd name="connsiteX14" fmla="*/ 4116045 w 4203614"/>
              <a:gd name="connsiteY14" fmla="*/ 2643187 h 3043237"/>
              <a:gd name="connsiteX15" fmla="*/ 4073182 w 4203614"/>
              <a:gd name="connsiteY15" fmla="*/ 2786062 h 3043237"/>
              <a:gd name="connsiteX16" fmla="*/ 4044607 w 4203614"/>
              <a:gd name="connsiteY16" fmla="*/ 2871787 h 3043237"/>
              <a:gd name="connsiteX17" fmla="*/ 4030320 w 4203614"/>
              <a:gd name="connsiteY17" fmla="*/ 2914650 h 3043237"/>
              <a:gd name="connsiteX18" fmla="*/ 3958882 w 4203614"/>
              <a:gd name="connsiteY18" fmla="*/ 3000375 h 3043237"/>
              <a:gd name="connsiteX19" fmla="*/ 3916020 w 4203614"/>
              <a:gd name="connsiteY19" fmla="*/ 3028950 h 3043237"/>
              <a:gd name="connsiteX20" fmla="*/ 3873157 w 4203614"/>
              <a:gd name="connsiteY20" fmla="*/ 3043237 h 3043237"/>
              <a:gd name="connsiteX21" fmla="*/ 3744570 w 4203614"/>
              <a:gd name="connsiteY21" fmla="*/ 3000375 h 3043237"/>
              <a:gd name="connsiteX22" fmla="*/ 3715995 w 4203614"/>
              <a:gd name="connsiteY22" fmla="*/ 2957512 h 3043237"/>
              <a:gd name="connsiteX23" fmla="*/ 3715995 w 4203614"/>
              <a:gd name="connsiteY23" fmla="*/ 2571750 h 3043237"/>
              <a:gd name="connsiteX24" fmla="*/ 3673132 w 4203614"/>
              <a:gd name="connsiteY24" fmla="*/ 2486025 h 3043237"/>
              <a:gd name="connsiteX25" fmla="*/ 3630270 w 4203614"/>
              <a:gd name="connsiteY25" fmla="*/ 2457450 h 3043237"/>
              <a:gd name="connsiteX26" fmla="*/ 3587407 w 4203614"/>
              <a:gd name="connsiteY26" fmla="*/ 2414587 h 3043237"/>
              <a:gd name="connsiteX27" fmla="*/ 3501682 w 4203614"/>
              <a:gd name="connsiteY27" fmla="*/ 2357437 h 3043237"/>
              <a:gd name="connsiteX28" fmla="*/ 3458820 w 4203614"/>
              <a:gd name="connsiteY28" fmla="*/ 2328862 h 3043237"/>
              <a:gd name="connsiteX29" fmla="*/ 3415957 w 4203614"/>
              <a:gd name="connsiteY29" fmla="*/ 2314575 h 3043237"/>
              <a:gd name="connsiteX30" fmla="*/ 3373095 w 4203614"/>
              <a:gd name="connsiteY30" fmla="*/ 2286000 h 3043237"/>
              <a:gd name="connsiteX31" fmla="*/ 3215932 w 4203614"/>
              <a:gd name="connsiteY31" fmla="*/ 2214562 h 3043237"/>
              <a:gd name="connsiteX32" fmla="*/ 3173070 w 4203614"/>
              <a:gd name="connsiteY32" fmla="*/ 2185987 h 3043237"/>
              <a:gd name="connsiteX33" fmla="*/ 3087345 w 4203614"/>
              <a:gd name="connsiteY33" fmla="*/ 2157412 h 3043237"/>
              <a:gd name="connsiteX34" fmla="*/ 3001620 w 4203614"/>
              <a:gd name="connsiteY34" fmla="*/ 2114550 h 3043237"/>
              <a:gd name="connsiteX35" fmla="*/ 2944470 w 4203614"/>
              <a:gd name="connsiteY35" fmla="*/ 2085975 h 3043237"/>
              <a:gd name="connsiteX36" fmla="*/ 2844457 w 4203614"/>
              <a:gd name="connsiteY36" fmla="*/ 2057400 h 3043237"/>
              <a:gd name="connsiteX37" fmla="*/ 2787307 w 4203614"/>
              <a:gd name="connsiteY37" fmla="*/ 2028825 h 3043237"/>
              <a:gd name="connsiteX38" fmla="*/ 2687295 w 4203614"/>
              <a:gd name="connsiteY38" fmla="*/ 2000250 h 3043237"/>
              <a:gd name="connsiteX39" fmla="*/ 2544420 w 4203614"/>
              <a:gd name="connsiteY39" fmla="*/ 1943100 h 3043237"/>
              <a:gd name="connsiteX40" fmla="*/ 2458695 w 4203614"/>
              <a:gd name="connsiteY40" fmla="*/ 1914525 h 3043237"/>
              <a:gd name="connsiteX41" fmla="*/ 2387257 w 4203614"/>
              <a:gd name="connsiteY41" fmla="*/ 1900237 h 3043237"/>
              <a:gd name="connsiteX42" fmla="*/ 2344395 w 4203614"/>
              <a:gd name="connsiteY42" fmla="*/ 1885950 h 3043237"/>
              <a:gd name="connsiteX43" fmla="*/ 2230095 w 4203614"/>
              <a:gd name="connsiteY43" fmla="*/ 1857375 h 3043237"/>
              <a:gd name="connsiteX44" fmla="*/ 2144370 w 4203614"/>
              <a:gd name="connsiteY44" fmla="*/ 1828800 h 3043237"/>
              <a:gd name="connsiteX45" fmla="*/ 1915770 w 4203614"/>
              <a:gd name="connsiteY45" fmla="*/ 1785937 h 3043237"/>
              <a:gd name="connsiteX46" fmla="*/ 1858620 w 4203614"/>
              <a:gd name="connsiteY46" fmla="*/ 1771650 h 3043237"/>
              <a:gd name="connsiteX47" fmla="*/ 1658595 w 4203614"/>
              <a:gd name="connsiteY47" fmla="*/ 1743075 h 3043237"/>
              <a:gd name="connsiteX48" fmla="*/ 1615732 w 4203614"/>
              <a:gd name="connsiteY48" fmla="*/ 1714500 h 3043237"/>
              <a:gd name="connsiteX49" fmla="*/ 1558582 w 4203614"/>
              <a:gd name="connsiteY49" fmla="*/ 1685925 h 3043237"/>
              <a:gd name="connsiteX50" fmla="*/ 1458570 w 4203614"/>
              <a:gd name="connsiteY50" fmla="*/ 1585912 h 3043237"/>
              <a:gd name="connsiteX51" fmla="*/ 1329982 w 4203614"/>
              <a:gd name="connsiteY51" fmla="*/ 1471612 h 3043237"/>
              <a:gd name="connsiteX52" fmla="*/ 1287120 w 4203614"/>
              <a:gd name="connsiteY52" fmla="*/ 1428750 h 3043237"/>
              <a:gd name="connsiteX53" fmla="*/ 1244257 w 4203614"/>
              <a:gd name="connsiteY53" fmla="*/ 1400175 h 3043237"/>
              <a:gd name="connsiteX54" fmla="*/ 1129957 w 4203614"/>
              <a:gd name="connsiteY54" fmla="*/ 1285875 h 3043237"/>
              <a:gd name="connsiteX55" fmla="*/ 1087095 w 4203614"/>
              <a:gd name="connsiteY55" fmla="*/ 1243012 h 3043237"/>
              <a:gd name="connsiteX56" fmla="*/ 987082 w 4203614"/>
              <a:gd name="connsiteY56" fmla="*/ 1171575 h 3043237"/>
              <a:gd name="connsiteX57" fmla="*/ 887070 w 4203614"/>
              <a:gd name="connsiteY57" fmla="*/ 1071562 h 3043237"/>
              <a:gd name="connsiteX58" fmla="*/ 801345 w 4203614"/>
              <a:gd name="connsiteY58" fmla="*/ 985837 h 3043237"/>
              <a:gd name="connsiteX59" fmla="*/ 758482 w 4203614"/>
              <a:gd name="connsiteY59" fmla="*/ 928687 h 3043237"/>
              <a:gd name="connsiteX60" fmla="*/ 644182 w 4203614"/>
              <a:gd name="connsiteY60" fmla="*/ 842962 h 3043237"/>
              <a:gd name="connsiteX61" fmla="*/ 572745 w 4203614"/>
              <a:gd name="connsiteY61" fmla="*/ 785812 h 3043237"/>
              <a:gd name="connsiteX62" fmla="*/ 501307 w 4203614"/>
              <a:gd name="connsiteY62" fmla="*/ 728662 h 3043237"/>
              <a:gd name="connsiteX63" fmla="*/ 458445 w 4203614"/>
              <a:gd name="connsiteY63" fmla="*/ 685800 h 3043237"/>
              <a:gd name="connsiteX64" fmla="*/ 415582 w 4203614"/>
              <a:gd name="connsiteY64" fmla="*/ 657225 h 3043237"/>
              <a:gd name="connsiteX65" fmla="*/ 329857 w 4203614"/>
              <a:gd name="connsiteY65" fmla="*/ 571500 h 3043237"/>
              <a:gd name="connsiteX66" fmla="*/ 244132 w 4203614"/>
              <a:gd name="connsiteY66" fmla="*/ 514350 h 3043237"/>
              <a:gd name="connsiteX67" fmla="*/ 201270 w 4203614"/>
              <a:gd name="connsiteY67" fmla="*/ 471487 h 3043237"/>
              <a:gd name="connsiteX68" fmla="*/ 172695 w 4203614"/>
              <a:gd name="connsiteY68" fmla="*/ 428625 h 3043237"/>
              <a:gd name="connsiteX69" fmla="*/ 129832 w 4203614"/>
              <a:gd name="connsiteY69" fmla="*/ 414337 h 3043237"/>
              <a:gd name="connsiteX70" fmla="*/ 29820 w 4203614"/>
              <a:gd name="connsiteY70" fmla="*/ 300037 h 3043237"/>
              <a:gd name="connsiteX71" fmla="*/ 1245 w 4203614"/>
              <a:gd name="connsiteY71" fmla="*/ 257175 h 3043237"/>
              <a:gd name="connsiteX72" fmla="*/ 15532 w 4203614"/>
              <a:gd name="connsiteY72" fmla="*/ 142875 h 3043237"/>
              <a:gd name="connsiteX73" fmla="*/ 58395 w 4203614"/>
              <a:gd name="connsiteY73" fmla="*/ 114300 h 3043237"/>
              <a:gd name="connsiteX74" fmla="*/ 144120 w 4203614"/>
              <a:gd name="connsiteY74" fmla="*/ 85725 h 3043237"/>
              <a:gd name="connsiteX75" fmla="*/ 215557 w 4203614"/>
              <a:gd name="connsiteY75" fmla="*/ 57150 h 3043237"/>
              <a:gd name="connsiteX76" fmla="*/ 315570 w 4203614"/>
              <a:gd name="connsiteY76" fmla="*/ 42862 h 3043237"/>
              <a:gd name="connsiteX77" fmla="*/ 615607 w 4203614"/>
              <a:gd name="connsiteY77" fmla="*/ 0 h 3043237"/>
              <a:gd name="connsiteX78" fmla="*/ 1072807 w 4203614"/>
              <a:gd name="connsiteY78" fmla="*/ 28575 h 3043237"/>
              <a:gd name="connsiteX79" fmla="*/ 1144245 w 4203614"/>
              <a:gd name="connsiteY79" fmla="*/ 57150 h 3043237"/>
              <a:gd name="connsiteX80" fmla="*/ 1258545 w 4203614"/>
              <a:gd name="connsiteY80" fmla="*/ 85725 h 3043237"/>
              <a:gd name="connsiteX81" fmla="*/ 1301407 w 4203614"/>
              <a:gd name="connsiteY81" fmla="*/ 100012 h 3043237"/>
              <a:gd name="connsiteX82" fmla="*/ 1387132 w 4203614"/>
              <a:gd name="connsiteY82" fmla="*/ 114300 h 3043237"/>
              <a:gd name="connsiteX83" fmla="*/ 1515720 w 4203614"/>
              <a:gd name="connsiteY83" fmla="*/ 157162 h 3043237"/>
              <a:gd name="connsiteX84" fmla="*/ 1615732 w 4203614"/>
              <a:gd name="connsiteY84" fmla="*/ 171450 h 3043237"/>
              <a:gd name="connsiteX85" fmla="*/ 1672882 w 4203614"/>
              <a:gd name="connsiteY85" fmla="*/ 185737 h 3043237"/>
              <a:gd name="connsiteX86" fmla="*/ 1744320 w 4203614"/>
              <a:gd name="connsiteY86" fmla="*/ 200025 h 3043237"/>
              <a:gd name="connsiteX87" fmla="*/ 1844332 w 4203614"/>
              <a:gd name="connsiteY87" fmla="*/ 228600 h 3043237"/>
              <a:gd name="connsiteX88" fmla="*/ 1972920 w 4203614"/>
              <a:gd name="connsiteY88" fmla="*/ 257175 h 3043237"/>
              <a:gd name="connsiteX89" fmla="*/ 2930182 w 4203614"/>
              <a:gd name="connsiteY89" fmla="*/ 300037 h 3043237"/>
              <a:gd name="connsiteX90" fmla="*/ 2987332 w 4203614"/>
              <a:gd name="connsiteY90" fmla="*/ 314325 h 3043237"/>
              <a:gd name="connsiteX91" fmla="*/ 3115920 w 4203614"/>
              <a:gd name="connsiteY91" fmla="*/ 342900 h 3043237"/>
              <a:gd name="connsiteX92" fmla="*/ 3201645 w 4203614"/>
              <a:gd name="connsiteY92" fmla="*/ 371475 h 3043237"/>
              <a:gd name="connsiteX93" fmla="*/ 3244507 w 4203614"/>
              <a:gd name="connsiteY93" fmla="*/ 385762 h 3043237"/>
              <a:gd name="connsiteX94" fmla="*/ 3330232 w 4203614"/>
              <a:gd name="connsiteY94" fmla="*/ 471487 h 3043237"/>
              <a:gd name="connsiteX95" fmla="*/ 3358807 w 4203614"/>
              <a:gd name="connsiteY95" fmla="*/ 514350 h 3043237"/>
              <a:gd name="connsiteX96" fmla="*/ 3401670 w 4203614"/>
              <a:gd name="connsiteY96" fmla="*/ 557212 h 3043237"/>
              <a:gd name="connsiteX97" fmla="*/ 3430245 w 4203614"/>
              <a:gd name="connsiteY97" fmla="*/ 600075 h 3043237"/>
              <a:gd name="connsiteX98" fmla="*/ 3473107 w 4203614"/>
              <a:gd name="connsiteY98" fmla="*/ 642937 h 3043237"/>
              <a:gd name="connsiteX99" fmla="*/ 3530257 w 4203614"/>
              <a:gd name="connsiteY99" fmla="*/ 728662 h 3043237"/>
              <a:gd name="connsiteX100" fmla="*/ 3558832 w 4203614"/>
              <a:gd name="connsiteY100" fmla="*/ 771525 h 3043237"/>
              <a:gd name="connsiteX101" fmla="*/ 3573120 w 4203614"/>
              <a:gd name="connsiteY101" fmla="*/ 814387 h 3043237"/>
              <a:gd name="connsiteX102" fmla="*/ 3615982 w 4203614"/>
              <a:gd name="connsiteY102" fmla="*/ 842962 h 3043237"/>
              <a:gd name="connsiteX103" fmla="*/ 3673132 w 4203614"/>
              <a:gd name="connsiteY103" fmla="*/ 1014412 h 3043237"/>
              <a:gd name="connsiteX104" fmla="*/ 3701707 w 4203614"/>
              <a:gd name="connsiteY104" fmla="*/ 1100137 h 3043237"/>
              <a:gd name="connsiteX105" fmla="*/ 3730282 w 4203614"/>
              <a:gd name="connsiteY105" fmla="*/ 1214437 h 3043237"/>
              <a:gd name="connsiteX106" fmla="*/ 3744570 w 4203614"/>
              <a:gd name="connsiteY106" fmla="*/ 1257300 h 3043237"/>
              <a:gd name="connsiteX107" fmla="*/ 3744570 w 4203614"/>
              <a:gd name="connsiteY107" fmla="*/ 1271587 h 30432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203614" h="3043237">
                <a:moveTo>
                  <a:pt x="3730282" y="1485900"/>
                </a:moveTo>
                <a:cubicBezTo>
                  <a:pt x="3735045" y="1504950"/>
                  <a:pt x="3734828" y="1526001"/>
                  <a:pt x="3744570" y="1543050"/>
                </a:cubicBezTo>
                <a:cubicBezTo>
                  <a:pt x="3754595" y="1560593"/>
                  <a:pt x="3774497" y="1570390"/>
                  <a:pt x="3787432" y="1585912"/>
                </a:cubicBezTo>
                <a:cubicBezTo>
                  <a:pt x="3886882" y="1705252"/>
                  <a:pt x="3733656" y="1546426"/>
                  <a:pt x="3858870" y="1671637"/>
                </a:cubicBezTo>
                <a:cubicBezTo>
                  <a:pt x="3886683" y="1755081"/>
                  <a:pt x="3851394" y="1678450"/>
                  <a:pt x="3916020" y="1743075"/>
                </a:cubicBezTo>
                <a:cubicBezTo>
                  <a:pt x="3928162" y="1755217"/>
                  <a:pt x="3932453" y="1773795"/>
                  <a:pt x="3944595" y="1785937"/>
                </a:cubicBezTo>
                <a:cubicBezTo>
                  <a:pt x="3956737" y="1798079"/>
                  <a:pt x="3974266" y="1803519"/>
                  <a:pt x="3987457" y="1814512"/>
                </a:cubicBezTo>
                <a:cubicBezTo>
                  <a:pt x="4002979" y="1827447"/>
                  <a:pt x="4014798" y="1844440"/>
                  <a:pt x="4030320" y="1857375"/>
                </a:cubicBezTo>
                <a:cubicBezTo>
                  <a:pt x="4043511" y="1868368"/>
                  <a:pt x="4060348" y="1874542"/>
                  <a:pt x="4073182" y="1885950"/>
                </a:cubicBezTo>
                <a:cubicBezTo>
                  <a:pt x="4153255" y="1957126"/>
                  <a:pt x="4144052" y="1949392"/>
                  <a:pt x="4187482" y="2014537"/>
                </a:cubicBezTo>
                <a:cubicBezTo>
                  <a:pt x="4208597" y="2162335"/>
                  <a:pt x="4209384" y="2117459"/>
                  <a:pt x="4187482" y="2314575"/>
                </a:cubicBezTo>
                <a:cubicBezTo>
                  <a:pt x="4185314" y="2334091"/>
                  <a:pt x="4177455" y="2352556"/>
                  <a:pt x="4173195" y="2371725"/>
                </a:cubicBezTo>
                <a:cubicBezTo>
                  <a:pt x="4167927" y="2395431"/>
                  <a:pt x="4163251" y="2419270"/>
                  <a:pt x="4158907" y="2443162"/>
                </a:cubicBezTo>
                <a:cubicBezTo>
                  <a:pt x="4150411" y="2489889"/>
                  <a:pt x="4142100" y="2553252"/>
                  <a:pt x="4130332" y="2600325"/>
                </a:cubicBezTo>
                <a:cubicBezTo>
                  <a:pt x="4126679" y="2614935"/>
                  <a:pt x="4120182" y="2628706"/>
                  <a:pt x="4116045" y="2643187"/>
                </a:cubicBezTo>
                <a:cubicBezTo>
                  <a:pt x="4072858" y="2794340"/>
                  <a:pt x="4141089" y="2582338"/>
                  <a:pt x="4073182" y="2786062"/>
                </a:cubicBezTo>
                <a:lnTo>
                  <a:pt x="4044607" y="2871787"/>
                </a:lnTo>
                <a:cubicBezTo>
                  <a:pt x="4039844" y="2886075"/>
                  <a:pt x="4038674" y="2902119"/>
                  <a:pt x="4030320" y="2914650"/>
                </a:cubicBezTo>
                <a:cubicBezTo>
                  <a:pt x="4002223" y="2956795"/>
                  <a:pt x="4000136" y="2965997"/>
                  <a:pt x="3958882" y="3000375"/>
                </a:cubicBezTo>
                <a:cubicBezTo>
                  <a:pt x="3945691" y="3011368"/>
                  <a:pt x="3931379" y="3021271"/>
                  <a:pt x="3916020" y="3028950"/>
                </a:cubicBezTo>
                <a:cubicBezTo>
                  <a:pt x="3902549" y="3035685"/>
                  <a:pt x="3887445" y="3038475"/>
                  <a:pt x="3873157" y="3043237"/>
                </a:cubicBezTo>
                <a:cubicBezTo>
                  <a:pt x="3815684" y="3033659"/>
                  <a:pt x="3784750" y="3040555"/>
                  <a:pt x="3744570" y="3000375"/>
                </a:cubicBezTo>
                <a:cubicBezTo>
                  <a:pt x="3732428" y="2988233"/>
                  <a:pt x="3725520" y="2971800"/>
                  <a:pt x="3715995" y="2957512"/>
                </a:cubicBezTo>
                <a:cubicBezTo>
                  <a:pt x="3726153" y="2764509"/>
                  <a:pt x="3744126" y="2726469"/>
                  <a:pt x="3715995" y="2571750"/>
                </a:cubicBezTo>
                <a:cubicBezTo>
                  <a:pt x="3710830" y="2543345"/>
                  <a:pt x="3693468" y="2506361"/>
                  <a:pt x="3673132" y="2486025"/>
                </a:cubicBezTo>
                <a:cubicBezTo>
                  <a:pt x="3660990" y="2473883"/>
                  <a:pt x="3643461" y="2468443"/>
                  <a:pt x="3630270" y="2457450"/>
                </a:cubicBezTo>
                <a:cubicBezTo>
                  <a:pt x="3614748" y="2444515"/>
                  <a:pt x="3603356" y="2426992"/>
                  <a:pt x="3587407" y="2414587"/>
                </a:cubicBezTo>
                <a:cubicBezTo>
                  <a:pt x="3560298" y="2393502"/>
                  <a:pt x="3530257" y="2376487"/>
                  <a:pt x="3501682" y="2357437"/>
                </a:cubicBezTo>
                <a:cubicBezTo>
                  <a:pt x="3487395" y="2347912"/>
                  <a:pt x="3475110" y="2334292"/>
                  <a:pt x="3458820" y="2328862"/>
                </a:cubicBezTo>
                <a:lnTo>
                  <a:pt x="3415957" y="2314575"/>
                </a:lnTo>
                <a:cubicBezTo>
                  <a:pt x="3401670" y="2305050"/>
                  <a:pt x="3388453" y="2293679"/>
                  <a:pt x="3373095" y="2286000"/>
                </a:cubicBezTo>
                <a:cubicBezTo>
                  <a:pt x="3251725" y="2225314"/>
                  <a:pt x="3451453" y="2371578"/>
                  <a:pt x="3215932" y="2214562"/>
                </a:cubicBezTo>
                <a:cubicBezTo>
                  <a:pt x="3201645" y="2205037"/>
                  <a:pt x="3188761" y="2192961"/>
                  <a:pt x="3173070" y="2185987"/>
                </a:cubicBezTo>
                <a:cubicBezTo>
                  <a:pt x="3145545" y="2173754"/>
                  <a:pt x="3112407" y="2174120"/>
                  <a:pt x="3087345" y="2157412"/>
                </a:cubicBezTo>
                <a:cubicBezTo>
                  <a:pt x="3004971" y="2102497"/>
                  <a:pt x="3084435" y="2150042"/>
                  <a:pt x="3001620" y="2114550"/>
                </a:cubicBezTo>
                <a:cubicBezTo>
                  <a:pt x="2982044" y="2106160"/>
                  <a:pt x="2964046" y="2094365"/>
                  <a:pt x="2944470" y="2085975"/>
                </a:cubicBezTo>
                <a:cubicBezTo>
                  <a:pt x="2915770" y="2073675"/>
                  <a:pt x="2873464" y="2064651"/>
                  <a:pt x="2844457" y="2057400"/>
                </a:cubicBezTo>
                <a:cubicBezTo>
                  <a:pt x="2825407" y="2047875"/>
                  <a:pt x="2806883" y="2037215"/>
                  <a:pt x="2787307" y="2028825"/>
                </a:cubicBezTo>
                <a:cubicBezTo>
                  <a:pt x="2758606" y="2016524"/>
                  <a:pt x="2716304" y="2007502"/>
                  <a:pt x="2687295" y="2000250"/>
                </a:cubicBezTo>
                <a:cubicBezTo>
                  <a:pt x="2603203" y="1958204"/>
                  <a:pt x="2650352" y="1978411"/>
                  <a:pt x="2544420" y="1943100"/>
                </a:cubicBezTo>
                <a:lnTo>
                  <a:pt x="2458695" y="1914525"/>
                </a:lnTo>
                <a:cubicBezTo>
                  <a:pt x="2434882" y="1909762"/>
                  <a:pt x="2410816" y="1906127"/>
                  <a:pt x="2387257" y="1900237"/>
                </a:cubicBezTo>
                <a:cubicBezTo>
                  <a:pt x="2372647" y="1896584"/>
                  <a:pt x="2358924" y="1889913"/>
                  <a:pt x="2344395" y="1885950"/>
                </a:cubicBezTo>
                <a:cubicBezTo>
                  <a:pt x="2306506" y="1875617"/>
                  <a:pt x="2267352" y="1869794"/>
                  <a:pt x="2230095" y="1857375"/>
                </a:cubicBezTo>
                <a:cubicBezTo>
                  <a:pt x="2201520" y="1847850"/>
                  <a:pt x="2174081" y="1833752"/>
                  <a:pt x="2144370" y="1828800"/>
                </a:cubicBezTo>
                <a:cubicBezTo>
                  <a:pt x="2072036" y="1816744"/>
                  <a:pt x="1984283" y="1803065"/>
                  <a:pt x="1915770" y="1785937"/>
                </a:cubicBezTo>
                <a:cubicBezTo>
                  <a:pt x="1896720" y="1781175"/>
                  <a:pt x="1877875" y="1775501"/>
                  <a:pt x="1858620" y="1771650"/>
                </a:cubicBezTo>
                <a:cubicBezTo>
                  <a:pt x="1789941" y="1757914"/>
                  <a:pt x="1728848" y="1751856"/>
                  <a:pt x="1658595" y="1743075"/>
                </a:cubicBezTo>
                <a:cubicBezTo>
                  <a:pt x="1644307" y="1733550"/>
                  <a:pt x="1630641" y="1723019"/>
                  <a:pt x="1615732" y="1714500"/>
                </a:cubicBezTo>
                <a:cubicBezTo>
                  <a:pt x="1597240" y="1703933"/>
                  <a:pt x="1575066" y="1699412"/>
                  <a:pt x="1558582" y="1685925"/>
                </a:cubicBezTo>
                <a:cubicBezTo>
                  <a:pt x="1522093" y="1656070"/>
                  <a:pt x="1497798" y="1612064"/>
                  <a:pt x="1458570" y="1585912"/>
                </a:cubicBezTo>
                <a:cubicBezTo>
                  <a:pt x="1382083" y="1534921"/>
                  <a:pt x="1427849" y="1569479"/>
                  <a:pt x="1329982" y="1471612"/>
                </a:cubicBezTo>
                <a:cubicBezTo>
                  <a:pt x="1315695" y="1457325"/>
                  <a:pt x="1303932" y="1439958"/>
                  <a:pt x="1287120" y="1428750"/>
                </a:cubicBezTo>
                <a:cubicBezTo>
                  <a:pt x="1272832" y="1419225"/>
                  <a:pt x="1256963" y="1411726"/>
                  <a:pt x="1244257" y="1400175"/>
                </a:cubicBezTo>
                <a:cubicBezTo>
                  <a:pt x="1204388" y="1363930"/>
                  <a:pt x="1168057" y="1323975"/>
                  <a:pt x="1129957" y="1285875"/>
                </a:cubicBezTo>
                <a:cubicBezTo>
                  <a:pt x="1115670" y="1271587"/>
                  <a:pt x="1103260" y="1255135"/>
                  <a:pt x="1087095" y="1243012"/>
                </a:cubicBezTo>
                <a:cubicBezTo>
                  <a:pt x="1016208" y="1189847"/>
                  <a:pt x="1049758" y="1213359"/>
                  <a:pt x="987082" y="1171575"/>
                </a:cubicBezTo>
                <a:cubicBezTo>
                  <a:pt x="932772" y="1090109"/>
                  <a:pt x="987579" y="1162934"/>
                  <a:pt x="887070" y="1071562"/>
                </a:cubicBezTo>
                <a:cubicBezTo>
                  <a:pt x="857168" y="1044378"/>
                  <a:pt x="825592" y="1018166"/>
                  <a:pt x="801345" y="985837"/>
                </a:cubicBezTo>
                <a:cubicBezTo>
                  <a:pt x="787057" y="966787"/>
                  <a:pt x="776102" y="944705"/>
                  <a:pt x="758482" y="928687"/>
                </a:cubicBezTo>
                <a:cubicBezTo>
                  <a:pt x="723242" y="896651"/>
                  <a:pt x="670600" y="882588"/>
                  <a:pt x="644182" y="842962"/>
                </a:cubicBezTo>
                <a:cubicBezTo>
                  <a:pt x="607253" y="787569"/>
                  <a:pt x="631897" y="805530"/>
                  <a:pt x="572745" y="785812"/>
                </a:cubicBezTo>
                <a:cubicBezTo>
                  <a:pt x="508839" y="689953"/>
                  <a:pt x="584121" y="783872"/>
                  <a:pt x="501307" y="728662"/>
                </a:cubicBezTo>
                <a:cubicBezTo>
                  <a:pt x="484495" y="717454"/>
                  <a:pt x="473967" y="698735"/>
                  <a:pt x="458445" y="685800"/>
                </a:cubicBezTo>
                <a:cubicBezTo>
                  <a:pt x="445253" y="674807"/>
                  <a:pt x="428416" y="668633"/>
                  <a:pt x="415582" y="657225"/>
                </a:cubicBezTo>
                <a:cubicBezTo>
                  <a:pt x="385378" y="630377"/>
                  <a:pt x="363481" y="593916"/>
                  <a:pt x="329857" y="571500"/>
                </a:cubicBezTo>
                <a:cubicBezTo>
                  <a:pt x="301282" y="552450"/>
                  <a:pt x="268416" y="538634"/>
                  <a:pt x="244132" y="514350"/>
                </a:cubicBezTo>
                <a:cubicBezTo>
                  <a:pt x="229845" y="500062"/>
                  <a:pt x="214205" y="487009"/>
                  <a:pt x="201270" y="471487"/>
                </a:cubicBezTo>
                <a:cubicBezTo>
                  <a:pt x="190277" y="458296"/>
                  <a:pt x="186104" y="439352"/>
                  <a:pt x="172695" y="428625"/>
                </a:cubicBezTo>
                <a:cubicBezTo>
                  <a:pt x="160935" y="419217"/>
                  <a:pt x="144120" y="419100"/>
                  <a:pt x="129832" y="414337"/>
                </a:cubicBezTo>
                <a:cubicBezTo>
                  <a:pt x="63157" y="314325"/>
                  <a:pt x="101257" y="347662"/>
                  <a:pt x="29820" y="300037"/>
                </a:cubicBezTo>
                <a:cubicBezTo>
                  <a:pt x="20295" y="285750"/>
                  <a:pt x="2800" y="274276"/>
                  <a:pt x="1245" y="257175"/>
                </a:cubicBezTo>
                <a:cubicBezTo>
                  <a:pt x="-2231" y="218936"/>
                  <a:pt x="1272" y="178525"/>
                  <a:pt x="15532" y="142875"/>
                </a:cubicBezTo>
                <a:cubicBezTo>
                  <a:pt x="21909" y="126932"/>
                  <a:pt x="42703" y="121274"/>
                  <a:pt x="58395" y="114300"/>
                </a:cubicBezTo>
                <a:cubicBezTo>
                  <a:pt x="85920" y="102067"/>
                  <a:pt x="116154" y="96912"/>
                  <a:pt x="144120" y="85725"/>
                </a:cubicBezTo>
                <a:cubicBezTo>
                  <a:pt x="167932" y="76200"/>
                  <a:pt x="190676" y="63370"/>
                  <a:pt x="215557" y="57150"/>
                </a:cubicBezTo>
                <a:cubicBezTo>
                  <a:pt x="248228" y="48982"/>
                  <a:pt x="282232" y="47625"/>
                  <a:pt x="315570" y="42862"/>
                </a:cubicBezTo>
                <a:cubicBezTo>
                  <a:pt x="469217" y="-8354"/>
                  <a:pt x="371241" y="16291"/>
                  <a:pt x="615607" y="0"/>
                </a:cubicBezTo>
                <a:cubicBezTo>
                  <a:pt x="617242" y="68"/>
                  <a:pt x="972408" y="5406"/>
                  <a:pt x="1072807" y="28575"/>
                </a:cubicBezTo>
                <a:cubicBezTo>
                  <a:pt x="1097797" y="34342"/>
                  <a:pt x="1119732" y="49608"/>
                  <a:pt x="1144245" y="57150"/>
                </a:cubicBezTo>
                <a:cubicBezTo>
                  <a:pt x="1181781" y="68699"/>
                  <a:pt x="1221288" y="73306"/>
                  <a:pt x="1258545" y="85725"/>
                </a:cubicBezTo>
                <a:cubicBezTo>
                  <a:pt x="1272832" y="90487"/>
                  <a:pt x="1286705" y="96745"/>
                  <a:pt x="1301407" y="100012"/>
                </a:cubicBezTo>
                <a:cubicBezTo>
                  <a:pt x="1329686" y="106296"/>
                  <a:pt x="1359141" y="106836"/>
                  <a:pt x="1387132" y="114300"/>
                </a:cubicBezTo>
                <a:cubicBezTo>
                  <a:pt x="1430788" y="125941"/>
                  <a:pt x="1470993" y="150772"/>
                  <a:pt x="1515720" y="157162"/>
                </a:cubicBezTo>
                <a:cubicBezTo>
                  <a:pt x="1549057" y="161925"/>
                  <a:pt x="1582599" y="165426"/>
                  <a:pt x="1615732" y="171450"/>
                </a:cubicBezTo>
                <a:cubicBezTo>
                  <a:pt x="1635052" y="174963"/>
                  <a:pt x="1653713" y="181477"/>
                  <a:pt x="1672882" y="185737"/>
                </a:cubicBezTo>
                <a:cubicBezTo>
                  <a:pt x="1696588" y="191005"/>
                  <a:pt x="1720614" y="194757"/>
                  <a:pt x="1744320" y="200025"/>
                </a:cubicBezTo>
                <a:cubicBezTo>
                  <a:pt x="1844842" y="222363"/>
                  <a:pt x="1760783" y="204729"/>
                  <a:pt x="1844332" y="228600"/>
                </a:cubicBezTo>
                <a:cubicBezTo>
                  <a:pt x="1878324" y="238312"/>
                  <a:pt x="1940002" y="251977"/>
                  <a:pt x="1972920" y="257175"/>
                </a:cubicBezTo>
                <a:cubicBezTo>
                  <a:pt x="2374193" y="320535"/>
                  <a:pt x="2288043" y="287922"/>
                  <a:pt x="2930182" y="300037"/>
                </a:cubicBezTo>
                <a:cubicBezTo>
                  <a:pt x="2949232" y="304800"/>
                  <a:pt x="2968163" y="310065"/>
                  <a:pt x="2987332" y="314325"/>
                </a:cubicBezTo>
                <a:cubicBezTo>
                  <a:pt x="3039790" y="325982"/>
                  <a:pt x="3066128" y="327962"/>
                  <a:pt x="3115920" y="342900"/>
                </a:cubicBezTo>
                <a:cubicBezTo>
                  <a:pt x="3144770" y="351555"/>
                  <a:pt x="3173070" y="361950"/>
                  <a:pt x="3201645" y="371475"/>
                </a:cubicBezTo>
                <a:lnTo>
                  <a:pt x="3244507" y="385762"/>
                </a:lnTo>
                <a:cubicBezTo>
                  <a:pt x="3273082" y="414337"/>
                  <a:pt x="3307816" y="437863"/>
                  <a:pt x="3330232" y="471487"/>
                </a:cubicBezTo>
                <a:cubicBezTo>
                  <a:pt x="3339757" y="485775"/>
                  <a:pt x="3347814" y="501158"/>
                  <a:pt x="3358807" y="514350"/>
                </a:cubicBezTo>
                <a:cubicBezTo>
                  <a:pt x="3371742" y="529872"/>
                  <a:pt x="3388735" y="541690"/>
                  <a:pt x="3401670" y="557212"/>
                </a:cubicBezTo>
                <a:cubicBezTo>
                  <a:pt x="3412663" y="570404"/>
                  <a:pt x="3419252" y="586883"/>
                  <a:pt x="3430245" y="600075"/>
                </a:cubicBezTo>
                <a:cubicBezTo>
                  <a:pt x="3443180" y="615597"/>
                  <a:pt x="3460702" y="626988"/>
                  <a:pt x="3473107" y="642937"/>
                </a:cubicBezTo>
                <a:cubicBezTo>
                  <a:pt x="3494191" y="670046"/>
                  <a:pt x="3511207" y="700087"/>
                  <a:pt x="3530257" y="728662"/>
                </a:cubicBezTo>
                <a:cubicBezTo>
                  <a:pt x="3539782" y="742950"/>
                  <a:pt x="3553402" y="755235"/>
                  <a:pt x="3558832" y="771525"/>
                </a:cubicBezTo>
                <a:cubicBezTo>
                  <a:pt x="3563595" y="785812"/>
                  <a:pt x="3563712" y="802627"/>
                  <a:pt x="3573120" y="814387"/>
                </a:cubicBezTo>
                <a:cubicBezTo>
                  <a:pt x="3583847" y="827795"/>
                  <a:pt x="3601695" y="833437"/>
                  <a:pt x="3615982" y="842962"/>
                </a:cubicBezTo>
                <a:lnTo>
                  <a:pt x="3673132" y="1014412"/>
                </a:lnTo>
                <a:cubicBezTo>
                  <a:pt x="3673135" y="1014422"/>
                  <a:pt x="3701704" y="1100126"/>
                  <a:pt x="3701707" y="1100137"/>
                </a:cubicBezTo>
                <a:cubicBezTo>
                  <a:pt x="3711232" y="1138237"/>
                  <a:pt x="3717863" y="1177180"/>
                  <a:pt x="3730282" y="1214437"/>
                </a:cubicBezTo>
                <a:cubicBezTo>
                  <a:pt x="3735045" y="1228725"/>
                  <a:pt x="3740917" y="1242689"/>
                  <a:pt x="3744570" y="1257300"/>
                </a:cubicBezTo>
                <a:cubicBezTo>
                  <a:pt x="3745725" y="1261920"/>
                  <a:pt x="3744570" y="1266825"/>
                  <a:pt x="3744570" y="1271587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6317"/>
      </p:ext>
    </p:extLst>
  </p:cSld>
  <p:clrMapOvr>
    <a:masterClrMapping/>
  </p:clrMapOvr>
  <p:transition spd="slow" advTm="10474">
    <p:fad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15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Mobile Van Routes</a:t>
            </a:r>
            <a:r>
              <a:rPr lang="mr-IN" sz="3200" cap="none" smtClean="0">
                <a:latin typeface="+mn-lt"/>
              </a:rPr>
              <a:t>…</a:t>
            </a:r>
            <a:r>
              <a:rPr lang="en-US" sz="3200" i="1" cap="none" smtClean="0">
                <a:latin typeface="+mn-lt"/>
              </a:rPr>
              <a:t>Option 3: By Patient Condition</a:t>
            </a:r>
            <a:endParaRPr lang="en-US" sz="3200" b="1" i="1" cap="none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136"/>
            <a:ext cx="9144000" cy="45488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flipH="1">
            <a:off x="1113474" y="309615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243331" y="5139158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95731" y="4388733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22693" y="4355939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 flipV="1">
            <a:off x="968791" y="3636007"/>
            <a:ext cx="144683" cy="18615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 flipV="1">
            <a:off x="1572603" y="2523280"/>
            <a:ext cx="279345" cy="305391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 flipV="1">
            <a:off x="4896467" y="2828671"/>
            <a:ext cx="144683" cy="18615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2981" y="3796497"/>
            <a:ext cx="209630" cy="20963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395731" y="5141087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88910" y="5131441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700531" y="5596358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52931" y="1940685"/>
            <a:ext cx="57873" cy="6944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 flipV="1">
            <a:off x="7141954" y="2894375"/>
            <a:ext cx="381589" cy="403559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H="1" flipV="1">
            <a:off x="1877403" y="1740060"/>
            <a:ext cx="279345" cy="305391"/>
          </a:xfrm>
          <a:prstGeom prst="ellipse">
            <a:avLst/>
          </a:prstGeom>
          <a:solidFill>
            <a:srgbClr val="1656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709777" y="2082706"/>
            <a:ext cx="5611008" cy="2300288"/>
          </a:xfrm>
          <a:custGeom>
            <a:gdLst>
              <a:gd name="connsiteX0" fmla="*/ 3924956 w 5611008"/>
              <a:gd name="connsiteY0" fmla="*/ 1871663 h 2300288"/>
              <a:gd name="connsiteX1" fmla="*/ 3867806 w 5611008"/>
              <a:gd name="connsiteY1" fmla="*/ 1885950 h 2300288"/>
              <a:gd name="connsiteX2" fmla="*/ 3824943 w 5611008"/>
              <a:gd name="connsiteY2" fmla="*/ 1843088 h 2300288"/>
              <a:gd name="connsiteX3" fmla="*/ 3782081 w 5611008"/>
              <a:gd name="connsiteY3" fmla="*/ 1814513 h 2300288"/>
              <a:gd name="connsiteX4" fmla="*/ 3739218 w 5611008"/>
              <a:gd name="connsiteY4" fmla="*/ 1800225 h 2300288"/>
              <a:gd name="connsiteX5" fmla="*/ 3653493 w 5611008"/>
              <a:gd name="connsiteY5" fmla="*/ 1743075 h 2300288"/>
              <a:gd name="connsiteX6" fmla="*/ 3596343 w 5611008"/>
              <a:gd name="connsiteY6" fmla="*/ 1714500 h 2300288"/>
              <a:gd name="connsiteX7" fmla="*/ 3510618 w 5611008"/>
              <a:gd name="connsiteY7" fmla="*/ 1657350 h 2300288"/>
              <a:gd name="connsiteX8" fmla="*/ 3467756 w 5611008"/>
              <a:gd name="connsiteY8" fmla="*/ 1614488 h 2300288"/>
              <a:gd name="connsiteX9" fmla="*/ 3410606 w 5611008"/>
              <a:gd name="connsiteY9" fmla="*/ 1585913 h 2300288"/>
              <a:gd name="connsiteX10" fmla="*/ 3367743 w 5611008"/>
              <a:gd name="connsiteY10" fmla="*/ 1557338 h 2300288"/>
              <a:gd name="connsiteX11" fmla="*/ 3310593 w 5611008"/>
              <a:gd name="connsiteY11" fmla="*/ 1514475 h 2300288"/>
              <a:gd name="connsiteX12" fmla="*/ 3224868 w 5611008"/>
              <a:gd name="connsiteY12" fmla="*/ 1457325 h 2300288"/>
              <a:gd name="connsiteX13" fmla="*/ 3182006 w 5611008"/>
              <a:gd name="connsiteY13" fmla="*/ 1428750 h 2300288"/>
              <a:gd name="connsiteX14" fmla="*/ 3124856 w 5611008"/>
              <a:gd name="connsiteY14" fmla="*/ 1385888 h 2300288"/>
              <a:gd name="connsiteX15" fmla="*/ 3053418 w 5611008"/>
              <a:gd name="connsiteY15" fmla="*/ 1357313 h 2300288"/>
              <a:gd name="connsiteX16" fmla="*/ 2996268 w 5611008"/>
              <a:gd name="connsiteY16" fmla="*/ 1300163 h 2300288"/>
              <a:gd name="connsiteX17" fmla="*/ 2939118 w 5611008"/>
              <a:gd name="connsiteY17" fmla="*/ 1271588 h 2300288"/>
              <a:gd name="connsiteX18" fmla="*/ 2824818 w 5611008"/>
              <a:gd name="connsiteY18" fmla="*/ 1185863 h 2300288"/>
              <a:gd name="connsiteX19" fmla="*/ 2739093 w 5611008"/>
              <a:gd name="connsiteY19" fmla="*/ 1128713 h 2300288"/>
              <a:gd name="connsiteX20" fmla="*/ 2681943 w 5611008"/>
              <a:gd name="connsiteY20" fmla="*/ 1071563 h 2300288"/>
              <a:gd name="connsiteX21" fmla="*/ 2553356 w 5611008"/>
              <a:gd name="connsiteY21" fmla="*/ 971550 h 2300288"/>
              <a:gd name="connsiteX22" fmla="*/ 2496206 w 5611008"/>
              <a:gd name="connsiteY22" fmla="*/ 928688 h 2300288"/>
              <a:gd name="connsiteX23" fmla="*/ 2381906 w 5611008"/>
              <a:gd name="connsiteY23" fmla="*/ 828675 h 2300288"/>
              <a:gd name="connsiteX24" fmla="*/ 2339043 w 5611008"/>
              <a:gd name="connsiteY24" fmla="*/ 800100 h 2300288"/>
              <a:gd name="connsiteX25" fmla="*/ 2210456 w 5611008"/>
              <a:gd name="connsiteY25" fmla="*/ 700088 h 2300288"/>
              <a:gd name="connsiteX26" fmla="*/ 2067581 w 5611008"/>
              <a:gd name="connsiteY26" fmla="*/ 571500 h 2300288"/>
              <a:gd name="connsiteX27" fmla="*/ 2039006 w 5611008"/>
              <a:gd name="connsiteY27" fmla="*/ 514350 h 2300288"/>
              <a:gd name="connsiteX28" fmla="*/ 2024718 w 5611008"/>
              <a:gd name="connsiteY28" fmla="*/ 457200 h 2300288"/>
              <a:gd name="connsiteX29" fmla="*/ 1881843 w 5611008"/>
              <a:gd name="connsiteY29" fmla="*/ 442913 h 2300288"/>
              <a:gd name="connsiteX30" fmla="*/ 1796118 w 5611008"/>
              <a:gd name="connsiteY30" fmla="*/ 428625 h 2300288"/>
              <a:gd name="connsiteX31" fmla="*/ 1681818 w 5611008"/>
              <a:gd name="connsiteY31" fmla="*/ 414338 h 2300288"/>
              <a:gd name="connsiteX32" fmla="*/ 1638956 w 5611008"/>
              <a:gd name="connsiteY32" fmla="*/ 400050 h 2300288"/>
              <a:gd name="connsiteX33" fmla="*/ 1496081 w 5611008"/>
              <a:gd name="connsiteY33" fmla="*/ 371475 h 2300288"/>
              <a:gd name="connsiteX34" fmla="*/ 1296056 w 5611008"/>
              <a:gd name="connsiteY34" fmla="*/ 314325 h 2300288"/>
              <a:gd name="connsiteX35" fmla="*/ 1296056 w 5611008"/>
              <a:gd name="connsiteY35" fmla="*/ 314325 h 2300288"/>
              <a:gd name="connsiteX36" fmla="*/ 1181756 w 5611008"/>
              <a:gd name="connsiteY36" fmla="*/ 271463 h 2300288"/>
              <a:gd name="connsiteX37" fmla="*/ 1067456 w 5611008"/>
              <a:gd name="connsiteY37" fmla="*/ 242888 h 2300288"/>
              <a:gd name="connsiteX38" fmla="*/ 981731 w 5611008"/>
              <a:gd name="connsiteY38" fmla="*/ 214313 h 2300288"/>
              <a:gd name="connsiteX39" fmla="*/ 924581 w 5611008"/>
              <a:gd name="connsiteY39" fmla="*/ 200025 h 2300288"/>
              <a:gd name="connsiteX40" fmla="*/ 838856 w 5611008"/>
              <a:gd name="connsiteY40" fmla="*/ 171450 h 2300288"/>
              <a:gd name="connsiteX41" fmla="*/ 753131 w 5611008"/>
              <a:gd name="connsiteY41" fmla="*/ 142875 h 2300288"/>
              <a:gd name="connsiteX42" fmla="*/ 710268 w 5611008"/>
              <a:gd name="connsiteY42" fmla="*/ 128588 h 2300288"/>
              <a:gd name="connsiteX43" fmla="*/ 653118 w 5611008"/>
              <a:gd name="connsiteY43" fmla="*/ 114300 h 2300288"/>
              <a:gd name="connsiteX44" fmla="*/ 610256 w 5611008"/>
              <a:gd name="connsiteY44" fmla="*/ 100013 h 2300288"/>
              <a:gd name="connsiteX45" fmla="*/ 524531 w 5611008"/>
              <a:gd name="connsiteY45" fmla="*/ 85725 h 2300288"/>
              <a:gd name="connsiteX46" fmla="*/ 381656 w 5611008"/>
              <a:gd name="connsiteY46" fmla="*/ 100013 h 2300288"/>
              <a:gd name="connsiteX47" fmla="*/ 210206 w 5611008"/>
              <a:gd name="connsiteY47" fmla="*/ 185738 h 2300288"/>
              <a:gd name="connsiteX48" fmla="*/ 167343 w 5611008"/>
              <a:gd name="connsiteY48" fmla="*/ 228600 h 2300288"/>
              <a:gd name="connsiteX49" fmla="*/ 81618 w 5611008"/>
              <a:gd name="connsiteY49" fmla="*/ 357188 h 2300288"/>
              <a:gd name="connsiteX50" fmla="*/ 53043 w 5611008"/>
              <a:gd name="connsiteY50" fmla="*/ 400050 h 2300288"/>
              <a:gd name="connsiteX51" fmla="*/ 24468 w 5611008"/>
              <a:gd name="connsiteY51" fmla="*/ 442913 h 2300288"/>
              <a:gd name="connsiteX52" fmla="*/ 24468 w 5611008"/>
              <a:gd name="connsiteY52" fmla="*/ 800100 h 2300288"/>
              <a:gd name="connsiteX53" fmla="*/ 81618 w 5611008"/>
              <a:gd name="connsiteY53" fmla="*/ 928688 h 2300288"/>
              <a:gd name="connsiteX54" fmla="*/ 124481 w 5611008"/>
              <a:gd name="connsiteY54" fmla="*/ 957263 h 2300288"/>
              <a:gd name="connsiteX55" fmla="*/ 210206 w 5611008"/>
              <a:gd name="connsiteY55" fmla="*/ 985838 h 2300288"/>
              <a:gd name="connsiteX56" fmla="*/ 253068 w 5611008"/>
              <a:gd name="connsiteY56" fmla="*/ 1014413 h 2300288"/>
              <a:gd name="connsiteX57" fmla="*/ 324506 w 5611008"/>
              <a:gd name="connsiteY57" fmla="*/ 1028700 h 2300288"/>
              <a:gd name="connsiteX58" fmla="*/ 381656 w 5611008"/>
              <a:gd name="connsiteY58" fmla="*/ 1042988 h 2300288"/>
              <a:gd name="connsiteX59" fmla="*/ 524531 w 5611008"/>
              <a:gd name="connsiteY59" fmla="*/ 1085850 h 2300288"/>
              <a:gd name="connsiteX60" fmla="*/ 624543 w 5611008"/>
              <a:gd name="connsiteY60" fmla="*/ 1143000 h 2300288"/>
              <a:gd name="connsiteX61" fmla="*/ 710268 w 5611008"/>
              <a:gd name="connsiteY61" fmla="*/ 1171575 h 2300288"/>
              <a:gd name="connsiteX62" fmla="*/ 810281 w 5611008"/>
              <a:gd name="connsiteY62" fmla="*/ 1214438 h 2300288"/>
              <a:gd name="connsiteX63" fmla="*/ 967443 w 5611008"/>
              <a:gd name="connsiteY63" fmla="*/ 1257300 h 2300288"/>
              <a:gd name="connsiteX64" fmla="*/ 1010306 w 5611008"/>
              <a:gd name="connsiteY64" fmla="*/ 1285875 h 2300288"/>
              <a:gd name="connsiteX65" fmla="*/ 1124606 w 5611008"/>
              <a:gd name="connsiteY65" fmla="*/ 1314450 h 2300288"/>
              <a:gd name="connsiteX66" fmla="*/ 1181756 w 5611008"/>
              <a:gd name="connsiteY66" fmla="*/ 1343025 h 2300288"/>
              <a:gd name="connsiteX67" fmla="*/ 1238906 w 5611008"/>
              <a:gd name="connsiteY67" fmla="*/ 1357313 h 2300288"/>
              <a:gd name="connsiteX68" fmla="*/ 1281768 w 5611008"/>
              <a:gd name="connsiteY68" fmla="*/ 1385888 h 2300288"/>
              <a:gd name="connsiteX69" fmla="*/ 1367493 w 5611008"/>
              <a:gd name="connsiteY69" fmla="*/ 1414463 h 2300288"/>
              <a:gd name="connsiteX70" fmla="*/ 1467506 w 5611008"/>
              <a:gd name="connsiteY70" fmla="*/ 1471613 h 2300288"/>
              <a:gd name="connsiteX71" fmla="*/ 1510368 w 5611008"/>
              <a:gd name="connsiteY71" fmla="*/ 1500188 h 2300288"/>
              <a:gd name="connsiteX72" fmla="*/ 1638956 w 5611008"/>
              <a:gd name="connsiteY72" fmla="*/ 1571625 h 2300288"/>
              <a:gd name="connsiteX73" fmla="*/ 1681818 w 5611008"/>
              <a:gd name="connsiteY73" fmla="*/ 1614488 h 2300288"/>
              <a:gd name="connsiteX74" fmla="*/ 1753256 w 5611008"/>
              <a:gd name="connsiteY74" fmla="*/ 1657350 h 2300288"/>
              <a:gd name="connsiteX75" fmla="*/ 1838981 w 5611008"/>
              <a:gd name="connsiteY75" fmla="*/ 1714500 h 2300288"/>
              <a:gd name="connsiteX76" fmla="*/ 1881843 w 5611008"/>
              <a:gd name="connsiteY76" fmla="*/ 1743075 h 2300288"/>
              <a:gd name="connsiteX77" fmla="*/ 1938993 w 5611008"/>
              <a:gd name="connsiteY77" fmla="*/ 1785938 h 2300288"/>
              <a:gd name="connsiteX78" fmla="*/ 1996143 w 5611008"/>
              <a:gd name="connsiteY78" fmla="*/ 1814513 h 2300288"/>
              <a:gd name="connsiteX79" fmla="*/ 2139018 w 5611008"/>
              <a:gd name="connsiteY79" fmla="*/ 1885950 h 2300288"/>
              <a:gd name="connsiteX80" fmla="*/ 2239031 w 5611008"/>
              <a:gd name="connsiteY80" fmla="*/ 1943100 h 2300288"/>
              <a:gd name="connsiteX81" fmla="*/ 2296181 w 5611008"/>
              <a:gd name="connsiteY81" fmla="*/ 1971675 h 2300288"/>
              <a:gd name="connsiteX82" fmla="*/ 2381906 w 5611008"/>
              <a:gd name="connsiteY82" fmla="*/ 2028825 h 2300288"/>
              <a:gd name="connsiteX83" fmla="*/ 2439056 w 5611008"/>
              <a:gd name="connsiteY83" fmla="*/ 2057400 h 2300288"/>
              <a:gd name="connsiteX84" fmla="*/ 2524781 w 5611008"/>
              <a:gd name="connsiteY84" fmla="*/ 2114550 h 2300288"/>
              <a:gd name="connsiteX85" fmla="*/ 2567643 w 5611008"/>
              <a:gd name="connsiteY85" fmla="*/ 2128838 h 2300288"/>
              <a:gd name="connsiteX86" fmla="*/ 2610506 w 5611008"/>
              <a:gd name="connsiteY86" fmla="*/ 2157413 h 2300288"/>
              <a:gd name="connsiteX87" fmla="*/ 2653368 w 5611008"/>
              <a:gd name="connsiteY87" fmla="*/ 2171700 h 2300288"/>
              <a:gd name="connsiteX88" fmla="*/ 2824818 w 5611008"/>
              <a:gd name="connsiteY88" fmla="*/ 2228850 h 2300288"/>
              <a:gd name="connsiteX89" fmla="*/ 2996268 w 5611008"/>
              <a:gd name="connsiteY89" fmla="*/ 2271713 h 2300288"/>
              <a:gd name="connsiteX90" fmla="*/ 3053418 w 5611008"/>
              <a:gd name="connsiteY90" fmla="*/ 2286000 h 2300288"/>
              <a:gd name="connsiteX91" fmla="*/ 3196293 w 5611008"/>
              <a:gd name="connsiteY91" fmla="*/ 2300288 h 2300288"/>
              <a:gd name="connsiteX92" fmla="*/ 3882093 w 5611008"/>
              <a:gd name="connsiteY92" fmla="*/ 2286000 h 2300288"/>
              <a:gd name="connsiteX93" fmla="*/ 4282143 w 5611008"/>
              <a:gd name="connsiteY93" fmla="*/ 2271713 h 2300288"/>
              <a:gd name="connsiteX94" fmla="*/ 4839356 w 5611008"/>
              <a:gd name="connsiteY94" fmla="*/ 2257425 h 2300288"/>
              <a:gd name="connsiteX95" fmla="*/ 4896506 w 5611008"/>
              <a:gd name="connsiteY95" fmla="*/ 2243138 h 2300288"/>
              <a:gd name="connsiteX96" fmla="*/ 4996518 w 5611008"/>
              <a:gd name="connsiteY96" fmla="*/ 2214563 h 2300288"/>
              <a:gd name="connsiteX97" fmla="*/ 5110818 w 5611008"/>
              <a:gd name="connsiteY97" fmla="*/ 2128838 h 2300288"/>
              <a:gd name="connsiteX98" fmla="*/ 5167968 w 5611008"/>
              <a:gd name="connsiteY98" fmla="*/ 2043113 h 2300288"/>
              <a:gd name="connsiteX99" fmla="*/ 5196543 w 5611008"/>
              <a:gd name="connsiteY99" fmla="*/ 2000250 h 2300288"/>
              <a:gd name="connsiteX100" fmla="*/ 5296556 w 5611008"/>
              <a:gd name="connsiteY100" fmla="*/ 1843088 h 2300288"/>
              <a:gd name="connsiteX101" fmla="*/ 5310843 w 5611008"/>
              <a:gd name="connsiteY101" fmla="*/ 1800225 h 2300288"/>
              <a:gd name="connsiteX102" fmla="*/ 5382281 w 5611008"/>
              <a:gd name="connsiteY102" fmla="*/ 1700213 h 2300288"/>
              <a:gd name="connsiteX103" fmla="*/ 5410856 w 5611008"/>
              <a:gd name="connsiteY103" fmla="*/ 1643063 h 2300288"/>
              <a:gd name="connsiteX104" fmla="*/ 5439431 w 5611008"/>
              <a:gd name="connsiteY104" fmla="*/ 1600200 h 2300288"/>
              <a:gd name="connsiteX105" fmla="*/ 5496581 w 5611008"/>
              <a:gd name="connsiteY105" fmla="*/ 1428750 h 2300288"/>
              <a:gd name="connsiteX106" fmla="*/ 5510868 w 5611008"/>
              <a:gd name="connsiteY106" fmla="*/ 1385888 h 2300288"/>
              <a:gd name="connsiteX107" fmla="*/ 5525156 w 5611008"/>
              <a:gd name="connsiteY107" fmla="*/ 1343025 h 2300288"/>
              <a:gd name="connsiteX108" fmla="*/ 5582306 w 5611008"/>
              <a:gd name="connsiteY108" fmla="*/ 1171575 h 2300288"/>
              <a:gd name="connsiteX109" fmla="*/ 5596593 w 5611008"/>
              <a:gd name="connsiteY109" fmla="*/ 1014413 h 2300288"/>
              <a:gd name="connsiteX110" fmla="*/ 5553731 w 5611008"/>
              <a:gd name="connsiteY110" fmla="*/ 971550 h 2300288"/>
              <a:gd name="connsiteX111" fmla="*/ 5510868 w 5611008"/>
              <a:gd name="connsiteY111" fmla="*/ 957263 h 2300288"/>
              <a:gd name="connsiteX112" fmla="*/ 5382281 w 5611008"/>
              <a:gd name="connsiteY112" fmla="*/ 871538 h 2300288"/>
              <a:gd name="connsiteX113" fmla="*/ 5296556 w 5611008"/>
              <a:gd name="connsiteY113" fmla="*/ 814388 h 2300288"/>
              <a:gd name="connsiteX114" fmla="*/ 5196543 w 5611008"/>
              <a:gd name="connsiteY114" fmla="*/ 728663 h 2300288"/>
              <a:gd name="connsiteX115" fmla="*/ 5139393 w 5611008"/>
              <a:gd name="connsiteY115" fmla="*/ 671513 h 2300288"/>
              <a:gd name="connsiteX116" fmla="*/ 5082243 w 5611008"/>
              <a:gd name="connsiteY116" fmla="*/ 628650 h 2300288"/>
              <a:gd name="connsiteX117" fmla="*/ 4982231 w 5611008"/>
              <a:gd name="connsiteY117" fmla="*/ 528638 h 2300288"/>
              <a:gd name="connsiteX118" fmla="*/ 4925081 w 5611008"/>
              <a:gd name="connsiteY118" fmla="*/ 485775 h 2300288"/>
              <a:gd name="connsiteX119" fmla="*/ 4839356 w 5611008"/>
              <a:gd name="connsiteY119" fmla="*/ 400050 h 2300288"/>
              <a:gd name="connsiteX120" fmla="*/ 4796493 w 5611008"/>
              <a:gd name="connsiteY120" fmla="*/ 357188 h 2300288"/>
              <a:gd name="connsiteX121" fmla="*/ 4710768 w 5611008"/>
              <a:gd name="connsiteY121" fmla="*/ 285750 h 2300288"/>
              <a:gd name="connsiteX122" fmla="*/ 4667906 w 5611008"/>
              <a:gd name="connsiteY122" fmla="*/ 257175 h 2300288"/>
              <a:gd name="connsiteX123" fmla="*/ 4539318 w 5611008"/>
              <a:gd name="connsiteY123" fmla="*/ 157163 h 2300288"/>
              <a:gd name="connsiteX124" fmla="*/ 4496456 w 5611008"/>
              <a:gd name="connsiteY124" fmla="*/ 142875 h 2300288"/>
              <a:gd name="connsiteX125" fmla="*/ 4367868 w 5611008"/>
              <a:gd name="connsiteY125" fmla="*/ 85725 h 2300288"/>
              <a:gd name="connsiteX126" fmla="*/ 4210706 w 5611008"/>
              <a:gd name="connsiteY126" fmla="*/ 42863 h 2300288"/>
              <a:gd name="connsiteX127" fmla="*/ 4096406 w 5611008"/>
              <a:gd name="connsiteY127" fmla="*/ 14288 h 2300288"/>
              <a:gd name="connsiteX128" fmla="*/ 4024968 w 5611008"/>
              <a:gd name="connsiteY128" fmla="*/ 0 h 2300288"/>
              <a:gd name="connsiteX129" fmla="*/ 3924956 w 5611008"/>
              <a:gd name="connsiteY129" fmla="*/ 14288 h 2300288"/>
              <a:gd name="connsiteX130" fmla="*/ 3896381 w 5611008"/>
              <a:gd name="connsiteY130" fmla="*/ 57150 h 2300288"/>
              <a:gd name="connsiteX131" fmla="*/ 3910668 w 5611008"/>
              <a:gd name="connsiteY131" fmla="*/ 414338 h 2300288"/>
              <a:gd name="connsiteX132" fmla="*/ 3924956 w 5611008"/>
              <a:gd name="connsiteY132" fmla="*/ 457200 h 2300288"/>
              <a:gd name="connsiteX133" fmla="*/ 3939243 w 5611008"/>
              <a:gd name="connsiteY133" fmla="*/ 514350 h 2300288"/>
              <a:gd name="connsiteX134" fmla="*/ 3953531 w 5611008"/>
              <a:gd name="connsiteY134" fmla="*/ 557213 h 2300288"/>
              <a:gd name="connsiteX135" fmla="*/ 3982106 w 5611008"/>
              <a:gd name="connsiteY135" fmla="*/ 657225 h 2300288"/>
              <a:gd name="connsiteX136" fmla="*/ 3996393 w 5611008"/>
              <a:gd name="connsiteY136" fmla="*/ 742950 h 2300288"/>
              <a:gd name="connsiteX137" fmla="*/ 4010681 w 5611008"/>
              <a:gd name="connsiteY137" fmla="*/ 814388 h 2300288"/>
              <a:gd name="connsiteX138" fmla="*/ 3996393 w 5611008"/>
              <a:gd name="connsiteY138" fmla="*/ 985838 h 2300288"/>
              <a:gd name="connsiteX139" fmla="*/ 3939243 w 5611008"/>
              <a:gd name="connsiteY139" fmla="*/ 1185863 h 2300288"/>
              <a:gd name="connsiteX140" fmla="*/ 3924956 w 5611008"/>
              <a:gd name="connsiteY140" fmla="*/ 1243013 h 2300288"/>
              <a:gd name="connsiteX141" fmla="*/ 3896381 w 5611008"/>
              <a:gd name="connsiteY141" fmla="*/ 1328738 h 2300288"/>
              <a:gd name="connsiteX142" fmla="*/ 3867806 w 5611008"/>
              <a:gd name="connsiteY142" fmla="*/ 1443038 h 2300288"/>
              <a:gd name="connsiteX143" fmla="*/ 3853518 w 5611008"/>
              <a:gd name="connsiteY143" fmla="*/ 1757363 h 23002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611008" h="2300288">
                <a:moveTo>
                  <a:pt x="3924956" y="1871663"/>
                </a:moveTo>
                <a:cubicBezTo>
                  <a:pt x="3905906" y="1876425"/>
                  <a:pt x="3886687" y="1891344"/>
                  <a:pt x="3867806" y="1885950"/>
                </a:cubicBezTo>
                <a:cubicBezTo>
                  <a:pt x="3848378" y="1880399"/>
                  <a:pt x="3840465" y="1856023"/>
                  <a:pt x="3824943" y="1843088"/>
                </a:cubicBezTo>
                <a:cubicBezTo>
                  <a:pt x="3811752" y="1832095"/>
                  <a:pt x="3797439" y="1822192"/>
                  <a:pt x="3782081" y="1814513"/>
                </a:cubicBezTo>
                <a:cubicBezTo>
                  <a:pt x="3768610" y="1807778"/>
                  <a:pt x="3752383" y="1807539"/>
                  <a:pt x="3739218" y="1800225"/>
                </a:cubicBezTo>
                <a:cubicBezTo>
                  <a:pt x="3709197" y="1783547"/>
                  <a:pt x="3684210" y="1758434"/>
                  <a:pt x="3653493" y="1743075"/>
                </a:cubicBezTo>
                <a:cubicBezTo>
                  <a:pt x="3634443" y="1733550"/>
                  <a:pt x="3613674" y="1726880"/>
                  <a:pt x="3596343" y="1714500"/>
                </a:cubicBezTo>
                <a:cubicBezTo>
                  <a:pt x="3502697" y="1647610"/>
                  <a:pt x="3602565" y="1688000"/>
                  <a:pt x="3510618" y="1657350"/>
                </a:cubicBezTo>
                <a:cubicBezTo>
                  <a:pt x="3496331" y="1643063"/>
                  <a:pt x="3484198" y="1626232"/>
                  <a:pt x="3467756" y="1614488"/>
                </a:cubicBezTo>
                <a:cubicBezTo>
                  <a:pt x="3450425" y="1602108"/>
                  <a:pt x="3429098" y="1596480"/>
                  <a:pt x="3410606" y="1585913"/>
                </a:cubicBezTo>
                <a:cubicBezTo>
                  <a:pt x="3395697" y="1577394"/>
                  <a:pt x="3381716" y="1567319"/>
                  <a:pt x="3367743" y="1557338"/>
                </a:cubicBezTo>
                <a:cubicBezTo>
                  <a:pt x="3348366" y="1543497"/>
                  <a:pt x="3330101" y="1528131"/>
                  <a:pt x="3310593" y="1514475"/>
                </a:cubicBezTo>
                <a:cubicBezTo>
                  <a:pt x="3282458" y="1494781"/>
                  <a:pt x="3253443" y="1476375"/>
                  <a:pt x="3224868" y="1457325"/>
                </a:cubicBezTo>
                <a:cubicBezTo>
                  <a:pt x="3210581" y="1447800"/>
                  <a:pt x="3195743" y="1439053"/>
                  <a:pt x="3182006" y="1428750"/>
                </a:cubicBezTo>
                <a:cubicBezTo>
                  <a:pt x="3162956" y="1414463"/>
                  <a:pt x="3145672" y="1397452"/>
                  <a:pt x="3124856" y="1385888"/>
                </a:cubicBezTo>
                <a:cubicBezTo>
                  <a:pt x="3102436" y="1373433"/>
                  <a:pt x="3077231" y="1366838"/>
                  <a:pt x="3053418" y="1357313"/>
                </a:cubicBezTo>
                <a:cubicBezTo>
                  <a:pt x="3034368" y="1338263"/>
                  <a:pt x="3017821" y="1316327"/>
                  <a:pt x="2996268" y="1300163"/>
                </a:cubicBezTo>
                <a:cubicBezTo>
                  <a:pt x="2979229" y="1287384"/>
                  <a:pt x="2957610" y="1282155"/>
                  <a:pt x="2939118" y="1271588"/>
                </a:cubicBezTo>
                <a:cubicBezTo>
                  <a:pt x="2890290" y="1243686"/>
                  <a:pt x="2875198" y="1222503"/>
                  <a:pt x="2824818" y="1185863"/>
                </a:cubicBezTo>
                <a:cubicBezTo>
                  <a:pt x="2797044" y="1165664"/>
                  <a:pt x="2765910" y="1150167"/>
                  <a:pt x="2739093" y="1128713"/>
                </a:cubicBezTo>
                <a:cubicBezTo>
                  <a:pt x="2718056" y="1111883"/>
                  <a:pt x="2702509" y="1088965"/>
                  <a:pt x="2681943" y="1071563"/>
                </a:cubicBezTo>
                <a:cubicBezTo>
                  <a:pt x="2640491" y="1036488"/>
                  <a:pt x="2596396" y="1004658"/>
                  <a:pt x="2553356" y="971550"/>
                </a:cubicBezTo>
                <a:cubicBezTo>
                  <a:pt x="2534482" y="957031"/>
                  <a:pt x="2513044" y="945526"/>
                  <a:pt x="2496206" y="928688"/>
                </a:cubicBezTo>
                <a:cubicBezTo>
                  <a:pt x="2443339" y="875821"/>
                  <a:pt x="2451676" y="881003"/>
                  <a:pt x="2381906" y="828675"/>
                </a:cubicBezTo>
                <a:cubicBezTo>
                  <a:pt x="2368169" y="818372"/>
                  <a:pt x="2352780" y="810403"/>
                  <a:pt x="2339043" y="800100"/>
                </a:cubicBezTo>
                <a:cubicBezTo>
                  <a:pt x="2295602" y="767520"/>
                  <a:pt x="2253496" y="733196"/>
                  <a:pt x="2210456" y="700088"/>
                </a:cubicBezTo>
                <a:cubicBezTo>
                  <a:pt x="2168684" y="667956"/>
                  <a:pt x="2089183" y="614705"/>
                  <a:pt x="2067581" y="571500"/>
                </a:cubicBezTo>
                <a:cubicBezTo>
                  <a:pt x="2058056" y="552450"/>
                  <a:pt x="2046484" y="534292"/>
                  <a:pt x="2039006" y="514350"/>
                </a:cubicBezTo>
                <a:cubicBezTo>
                  <a:pt x="2032111" y="495964"/>
                  <a:pt x="2042594" y="465326"/>
                  <a:pt x="2024718" y="457200"/>
                </a:cubicBezTo>
                <a:cubicBezTo>
                  <a:pt x="1981145" y="437395"/>
                  <a:pt x="1929336" y="448850"/>
                  <a:pt x="1881843" y="442913"/>
                </a:cubicBezTo>
                <a:cubicBezTo>
                  <a:pt x="1853098" y="439320"/>
                  <a:pt x="1824796" y="432722"/>
                  <a:pt x="1796118" y="428625"/>
                </a:cubicBezTo>
                <a:cubicBezTo>
                  <a:pt x="1758107" y="423195"/>
                  <a:pt x="1719918" y="419100"/>
                  <a:pt x="1681818" y="414338"/>
                </a:cubicBezTo>
                <a:cubicBezTo>
                  <a:pt x="1667531" y="409575"/>
                  <a:pt x="1653631" y="403436"/>
                  <a:pt x="1638956" y="400050"/>
                </a:cubicBezTo>
                <a:cubicBezTo>
                  <a:pt x="1591632" y="389129"/>
                  <a:pt x="1496081" y="371475"/>
                  <a:pt x="1496081" y="371475"/>
                </a:cubicBezTo>
                <a:cubicBezTo>
                  <a:pt x="1395490" y="321180"/>
                  <a:pt x="1459816" y="347077"/>
                  <a:pt x="1296056" y="314325"/>
                </a:cubicBezTo>
                <a:lnTo>
                  <a:pt x="1296056" y="314325"/>
                </a:lnTo>
                <a:cubicBezTo>
                  <a:pt x="1265120" y="301951"/>
                  <a:pt x="1216955" y="281063"/>
                  <a:pt x="1181756" y="271463"/>
                </a:cubicBezTo>
                <a:cubicBezTo>
                  <a:pt x="1143867" y="261130"/>
                  <a:pt x="1104713" y="255307"/>
                  <a:pt x="1067456" y="242888"/>
                </a:cubicBezTo>
                <a:cubicBezTo>
                  <a:pt x="1038881" y="233363"/>
                  <a:pt x="1010952" y="221619"/>
                  <a:pt x="981731" y="214313"/>
                </a:cubicBezTo>
                <a:cubicBezTo>
                  <a:pt x="962681" y="209550"/>
                  <a:pt x="943389" y="205668"/>
                  <a:pt x="924581" y="200025"/>
                </a:cubicBezTo>
                <a:cubicBezTo>
                  <a:pt x="895731" y="191370"/>
                  <a:pt x="867431" y="180975"/>
                  <a:pt x="838856" y="171450"/>
                </a:cubicBezTo>
                <a:lnTo>
                  <a:pt x="753131" y="142875"/>
                </a:lnTo>
                <a:cubicBezTo>
                  <a:pt x="738843" y="138112"/>
                  <a:pt x="724879" y="132241"/>
                  <a:pt x="710268" y="128588"/>
                </a:cubicBezTo>
                <a:cubicBezTo>
                  <a:pt x="691218" y="123825"/>
                  <a:pt x="671999" y="119695"/>
                  <a:pt x="653118" y="114300"/>
                </a:cubicBezTo>
                <a:cubicBezTo>
                  <a:pt x="638637" y="110163"/>
                  <a:pt x="624958" y="103280"/>
                  <a:pt x="610256" y="100013"/>
                </a:cubicBezTo>
                <a:cubicBezTo>
                  <a:pt x="581977" y="93729"/>
                  <a:pt x="553106" y="90488"/>
                  <a:pt x="524531" y="85725"/>
                </a:cubicBezTo>
                <a:cubicBezTo>
                  <a:pt x="476906" y="90488"/>
                  <a:pt x="428699" y="91192"/>
                  <a:pt x="381656" y="100013"/>
                </a:cubicBezTo>
                <a:cubicBezTo>
                  <a:pt x="324447" y="110740"/>
                  <a:pt x="251332" y="144613"/>
                  <a:pt x="210206" y="185738"/>
                </a:cubicBezTo>
                <a:cubicBezTo>
                  <a:pt x="195918" y="200025"/>
                  <a:pt x="179748" y="212651"/>
                  <a:pt x="167343" y="228600"/>
                </a:cubicBezTo>
                <a:cubicBezTo>
                  <a:pt x="167335" y="228610"/>
                  <a:pt x="95909" y="335752"/>
                  <a:pt x="81618" y="357188"/>
                </a:cubicBezTo>
                <a:lnTo>
                  <a:pt x="53043" y="400050"/>
                </a:lnTo>
                <a:lnTo>
                  <a:pt x="24468" y="442913"/>
                </a:lnTo>
                <a:cubicBezTo>
                  <a:pt x="-11347" y="586177"/>
                  <a:pt x="-4804" y="536653"/>
                  <a:pt x="24468" y="800100"/>
                </a:cubicBezTo>
                <a:cubicBezTo>
                  <a:pt x="28005" y="831930"/>
                  <a:pt x="53705" y="900775"/>
                  <a:pt x="81618" y="928688"/>
                </a:cubicBezTo>
                <a:cubicBezTo>
                  <a:pt x="93760" y="940830"/>
                  <a:pt x="108789" y="950289"/>
                  <a:pt x="124481" y="957263"/>
                </a:cubicBezTo>
                <a:cubicBezTo>
                  <a:pt x="152006" y="969496"/>
                  <a:pt x="185144" y="969130"/>
                  <a:pt x="210206" y="985838"/>
                </a:cubicBezTo>
                <a:cubicBezTo>
                  <a:pt x="224493" y="995363"/>
                  <a:pt x="236990" y="1008384"/>
                  <a:pt x="253068" y="1014413"/>
                </a:cubicBezTo>
                <a:cubicBezTo>
                  <a:pt x="275806" y="1022940"/>
                  <a:pt x="300800" y="1023432"/>
                  <a:pt x="324506" y="1028700"/>
                </a:cubicBezTo>
                <a:cubicBezTo>
                  <a:pt x="343675" y="1032960"/>
                  <a:pt x="362848" y="1037345"/>
                  <a:pt x="381656" y="1042988"/>
                </a:cubicBezTo>
                <a:cubicBezTo>
                  <a:pt x="555554" y="1095158"/>
                  <a:pt x="392822" y="1052924"/>
                  <a:pt x="524531" y="1085850"/>
                </a:cubicBezTo>
                <a:cubicBezTo>
                  <a:pt x="563193" y="1111625"/>
                  <a:pt x="579224" y="1124873"/>
                  <a:pt x="624543" y="1143000"/>
                </a:cubicBezTo>
                <a:cubicBezTo>
                  <a:pt x="652509" y="1154187"/>
                  <a:pt x="683327" y="1158105"/>
                  <a:pt x="710268" y="1171575"/>
                </a:cubicBezTo>
                <a:cubicBezTo>
                  <a:pt x="757102" y="1194992"/>
                  <a:pt x="764032" y="1201825"/>
                  <a:pt x="810281" y="1214438"/>
                </a:cubicBezTo>
                <a:cubicBezTo>
                  <a:pt x="987546" y="1262783"/>
                  <a:pt x="868781" y="1224413"/>
                  <a:pt x="967443" y="1257300"/>
                </a:cubicBezTo>
                <a:cubicBezTo>
                  <a:pt x="981731" y="1266825"/>
                  <a:pt x="994168" y="1280007"/>
                  <a:pt x="1010306" y="1285875"/>
                </a:cubicBezTo>
                <a:cubicBezTo>
                  <a:pt x="1047214" y="1299296"/>
                  <a:pt x="1124606" y="1314450"/>
                  <a:pt x="1124606" y="1314450"/>
                </a:cubicBezTo>
                <a:cubicBezTo>
                  <a:pt x="1143656" y="1323975"/>
                  <a:pt x="1161814" y="1335547"/>
                  <a:pt x="1181756" y="1343025"/>
                </a:cubicBezTo>
                <a:cubicBezTo>
                  <a:pt x="1200142" y="1349920"/>
                  <a:pt x="1220857" y="1349578"/>
                  <a:pt x="1238906" y="1357313"/>
                </a:cubicBezTo>
                <a:cubicBezTo>
                  <a:pt x="1254689" y="1364077"/>
                  <a:pt x="1266077" y="1378914"/>
                  <a:pt x="1281768" y="1385888"/>
                </a:cubicBezTo>
                <a:cubicBezTo>
                  <a:pt x="1309293" y="1398121"/>
                  <a:pt x="1367493" y="1414463"/>
                  <a:pt x="1367493" y="1414463"/>
                </a:cubicBezTo>
                <a:cubicBezTo>
                  <a:pt x="1505687" y="1518108"/>
                  <a:pt x="1358415" y="1417067"/>
                  <a:pt x="1467506" y="1471613"/>
                </a:cubicBezTo>
                <a:cubicBezTo>
                  <a:pt x="1482864" y="1479292"/>
                  <a:pt x="1495807" y="1491087"/>
                  <a:pt x="1510368" y="1500188"/>
                </a:cubicBezTo>
                <a:cubicBezTo>
                  <a:pt x="1582124" y="1545035"/>
                  <a:pt x="1570732" y="1537513"/>
                  <a:pt x="1638956" y="1571625"/>
                </a:cubicBezTo>
                <a:cubicBezTo>
                  <a:pt x="1653243" y="1585913"/>
                  <a:pt x="1665654" y="1602365"/>
                  <a:pt x="1681818" y="1614488"/>
                </a:cubicBezTo>
                <a:cubicBezTo>
                  <a:pt x="1704034" y="1631150"/>
                  <a:pt x="1729827" y="1642441"/>
                  <a:pt x="1753256" y="1657350"/>
                </a:cubicBezTo>
                <a:cubicBezTo>
                  <a:pt x="1782230" y="1675788"/>
                  <a:pt x="1810406" y="1695450"/>
                  <a:pt x="1838981" y="1714500"/>
                </a:cubicBezTo>
                <a:cubicBezTo>
                  <a:pt x="1853268" y="1724025"/>
                  <a:pt x="1868106" y="1732772"/>
                  <a:pt x="1881843" y="1743075"/>
                </a:cubicBezTo>
                <a:cubicBezTo>
                  <a:pt x="1900893" y="1757363"/>
                  <a:pt x="1918800" y="1773317"/>
                  <a:pt x="1938993" y="1785938"/>
                </a:cubicBezTo>
                <a:cubicBezTo>
                  <a:pt x="1957054" y="1797226"/>
                  <a:pt x="1977880" y="1803555"/>
                  <a:pt x="1996143" y="1814513"/>
                </a:cubicBezTo>
                <a:cubicBezTo>
                  <a:pt x="2117646" y="1887415"/>
                  <a:pt x="2037435" y="1860555"/>
                  <a:pt x="2139018" y="1885950"/>
                </a:cubicBezTo>
                <a:cubicBezTo>
                  <a:pt x="2311719" y="1972301"/>
                  <a:pt x="2097668" y="1862322"/>
                  <a:pt x="2239031" y="1943100"/>
                </a:cubicBezTo>
                <a:cubicBezTo>
                  <a:pt x="2257523" y="1953667"/>
                  <a:pt x="2277918" y="1960717"/>
                  <a:pt x="2296181" y="1971675"/>
                </a:cubicBezTo>
                <a:cubicBezTo>
                  <a:pt x="2325630" y="1989344"/>
                  <a:pt x="2351189" y="2013466"/>
                  <a:pt x="2381906" y="2028825"/>
                </a:cubicBezTo>
                <a:cubicBezTo>
                  <a:pt x="2400956" y="2038350"/>
                  <a:pt x="2420793" y="2046442"/>
                  <a:pt x="2439056" y="2057400"/>
                </a:cubicBezTo>
                <a:cubicBezTo>
                  <a:pt x="2468505" y="2075069"/>
                  <a:pt x="2492201" y="2103689"/>
                  <a:pt x="2524781" y="2114550"/>
                </a:cubicBezTo>
                <a:cubicBezTo>
                  <a:pt x="2539068" y="2119313"/>
                  <a:pt x="2554173" y="2122103"/>
                  <a:pt x="2567643" y="2128838"/>
                </a:cubicBezTo>
                <a:cubicBezTo>
                  <a:pt x="2583002" y="2136517"/>
                  <a:pt x="2595147" y="2149734"/>
                  <a:pt x="2610506" y="2157413"/>
                </a:cubicBezTo>
                <a:cubicBezTo>
                  <a:pt x="2623976" y="2164148"/>
                  <a:pt x="2639526" y="2165768"/>
                  <a:pt x="2653368" y="2171700"/>
                </a:cubicBezTo>
                <a:cubicBezTo>
                  <a:pt x="2782559" y="2227067"/>
                  <a:pt x="2621788" y="2178092"/>
                  <a:pt x="2824818" y="2228850"/>
                </a:cubicBezTo>
                <a:lnTo>
                  <a:pt x="2996268" y="2271713"/>
                </a:lnTo>
                <a:cubicBezTo>
                  <a:pt x="3015318" y="2276475"/>
                  <a:pt x="3033879" y="2284046"/>
                  <a:pt x="3053418" y="2286000"/>
                </a:cubicBezTo>
                <a:lnTo>
                  <a:pt x="3196293" y="2300288"/>
                </a:lnTo>
                <a:lnTo>
                  <a:pt x="3882093" y="2286000"/>
                </a:lnTo>
                <a:lnTo>
                  <a:pt x="4282143" y="2271713"/>
                </a:lnTo>
                <a:lnTo>
                  <a:pt x="4839356" y="2257425"/>
                </a:lnTo>
                <a:cubicBezTo>
                  <a:pt x="4858406" y="2252663"/>
                  <a:pt x="4877625" y="2248533"/>
                  <a:pt x="4896506" y="2243138"/>
                </a:cubicBezTo>
                <a:cubicBezTo>
                  <a:pt x="5039985" y="2202144"/>
                  <a:pt x="4817857" y="2259227"/>
                  <a:pt x="4996518" y="2214563"/>
                </a:cubicBezTo>
                <a:cubicBezTo>
                  <a:pt x="5034618" y="2185988"/>
                  <a:pt x="5084400" y="2168464"/>
                  <a:pt x="5110818" y="2128838"/>
                </a:cubicBezTo>
                <a:lnTo>
                  <a:pt x="5167968" y="2043113"/>
                </a:lnTo>
                <a:cubicBezTo>
                  <a:pt x="5177493" y="2028825"/>
                  <a:pt x="5188864" y="2015609"/>
                  <a:pt x="5196543" y="2000250"/>
                </a:cubicBezTo>
                <a:cubicBezTo>
                  <a:pt x="5262729" y="1867878"/>
                  <a:pt x="5223572" y="1916070"/>
                  <a:pt x="5296556" y="1843088"/>
                </a:cubicBezTo>
                <a:cubicBezTo>
                  <a:pt x="5301318" y="1828800"/>
                  <a:pt x="5304108" y="1813696"/>
                  <a:pt x="5310843" y="1800225"/>
                </a:cubicBezTo>
                <a:cubicBezTo>
                  <a:pt x="5325954" y="1770002"/>
                  <a:pt x="5366104" y="1726096"/>
                  <a:pt x="5382281" y="1700213"/>
                </a:cubicBezTo>
                <a:cubicBezTo>
                  <a:pt x="5393569" y="1682152"/>
                  <a:pt x="5400289" y="1661555"/>
                  <a:pt x="5410856" y="1643063"/>
                </a:cubicBezTo>
                <a:cubicBezTo>
                  <a:pt x="5419375" y="1628154"/>
                  <a:pt x="5429906" y="1614488"/>
                  <a:pt x="5439431" y="1600200"/>
                </a:cubicBezTo>
                <a:lnTo>
                  <a:pt x="5496581" y="1428750"/>
                </a:lnTo>
                <a:lnTo>
                  <a:pt x="5510868" y="1385888"/>
                </a:lnTo>
                <a:cubicBezTo>
                  <a:pt x="5515631" y="1371600"/>
                  <a:pt x="5521503" y="1357636"/>
                  <a:pt x="5525156" y="1343025"/>
                </a:cubicBezTo>
                <a:cubicBezTo>
                  <a:pt x="5558897" y="1208062"/>
                  <a:pt x="5536168" y="1263851"/>
                  <a:pt x="5582306" y="1171575"/>
                </a:cubicBezTo>
                <a:cubicBezTo>
                  <a:pt x="5595541" y="1118634"/>
                  <a:pt x="5630584" y="1065399"/>
                  <a:pt x="5596593" y="1014413"/>
                </a:cubicBezTo>
                <a:cubicBezTo>
                  <a:pt x="5585385" y="997601"/>
                  <a:pt x="5570543" y="982758"/>
                  <a:pt x="5553731" y="971550"/>
                </a:cubicBezTo>
                <a:cubicBezTo>
                  <a:pt x="5541200" y="963196"/>
                  <a:pt x="5525156" y="962025"/>
                  <a:pt x="5510868" y="957263"/>
                </a:cubicBezTo>
                <a:lnTo>
                  <a:pt x="5382281" y="871538"/>
                </a:lnTo>
                <a:lnTo>
                  <a:pt x="5296556" y="814388"/>
                </a:lnTo>
                <a:cubicBezTo>
                  <a:pt x="5174645" y="692477"/>
                  <a:pt x="5343172" y="856963"/>
                  <a:pt x="5196543" y="728663"/>
                </a:cubicBezTo>
                <a:cubicBezTo>
                  <a:pt x="5176268" y="710922"/>
                  <a:pt x="5159668" y="689254"/>
                  <a:pt x="5139393" y="671513"/>
                </a:cubicBezTo>
                <a:cubicBezTo>
                  <a:pt x="5121472" y="655832"/>
                  <a:pt x="5099863" y="644668"/>
                  <a:pt x="5082243" y="628650"/>
                </a:cubicBezTo>
                <a:cubicBezTo>
                  <a:pt x="5047358" y="596936"/>
                  <a:pt x="5019948" y="556926"/>
                  <a:pt x="4982231" y="528638"/>
                </a:cubicBezTo>
                <a:cubicBezTo>
                  <a:pt x="4963181" y="514350"/>
                  <a:pt x="4942781" y="501705"/>
                  <a:pt x="4925081" y="485775"/>
                </a:cubicBezTo>
                <a:cubicBezTo>
                  <a:pt x="4895044" y="458741"/>
                  <a:pt x="4867931" y="428625"/>
                  <a:pt x="4839356" y="400050"/>
                </a:cubicBezTo>
                <a:cubicBezTo>
                  <a:pt x="4825068" y="385763"/>
                  <a:pt x="4813305" y="368396"/>
                  <a:pt x="4796493" y="357188"/>
                </a:cubicBezTo>
                <a:cubicBezTo>
                  <a:pt x="4690076" y="286242"/>
                  <a:pt x="4820777" y="377424"/>
                  <a:pt x="4710768" y="285750"/>
                </a:cubicBezTo>
                <a:cubicBezTo>
                  <a:pt x="4697577" y="274757"/>
                  <a:pt x="4681097" y="268168"/>
                  <a:pt x="4667906" y="257175"/>
                </a:cubicBezTo>
                <a:cubicBezTo>
                  <a:pt x="4618596" y="216083"/>
                  <a:pt x="4611538" y="181237"/>
                  <a:pt x="4539318" y="157163"/>
                </a:cubicBezTo>
                <a:cubicBezTo>
                  <a:pt x="4525031" y="152400"/>
                  <a:pt x="4510299" y="148808"/>
                  <a:pt x="4496456" y="142875"/>
                </a:cubicBezTo>
                <a:cubicBezTo>
                  <a:pt x="4344958" y="77946"/>
                  <a:pt x="4545069" y="152175"/>
                  <a:pt x="4367868" y="85725"/>
                </a:cubicBezTo>
                <a:cubicBezTo>
                  <a:pt x="4314458" y="65696"/>
                  <a:pt x="4269967" y="57678"/>
                  <a:pt x="4210706" y="42863"/>
                </a:cubicBezTo>
                <a:cubicBezTo>
                  <a:pt x="4210680" y="42856"/>
                  <a:pt x="4096433" y="14293"/>
                  <a:pt x="4096406" y="14288"/>
                </a:cubicBezTo>
                <a:lnTo>
                  <a:pt x="4024968" y="0"/>
                </a:lnTo>
                <a:cubicBezTo>
                  <a:pt x="3991631" y="4763"/>
                  <a:pt x="3955729" y="611"/>
                  <a:pt x="3924956" y="14288"/>
                </a:cubicBezTo>
                <a:cubicBezTo>
                  <a:pt x="3909265" y="21262"/>
                  <a:pt x="3896994" y="39990"/>
                  <a:pt x="3896381" y="57150"/>
                </a:cubicBezTo>
                <a:cubicBezTo>
                  <a:pt x="3892128" y="176232"/>
                  <a:pt x="3902178" y="295483"/>
                  <a:pt x="3910668" y="414338"/>
                </a:cubicBezTo>
                <a:cubicBezTo>
                  <a:pt x="3911741" y="429360"/>
                  <a:pt x="3920819" y="442719"/>
                  <a:pt x="3924956" y="457200"/>
                </a:cubicBezTo>
                <a:cubicBezTo>
                  <a:pt x="3930351" y="476081"/>
                  <a:pt x="3933849" y="495469"/>
                  <a:pt x="3939243" y="514350"/>
                </a:cubicBezTo>
                <a:cubicBezTo>
                  <a:pt x="3943380" y="528831"/>
                  <a:pt x="3949394" y="542732"/>
                  <a:pt x="3953531" y="557213"/>
                </a:cubicBezTo>
                <a:cubicBezTo>
                  <a:pt x="3989409" y="682786"/>
                  <a:pt x="3947850" y="554463"/>
                  <a:pt x="3982106" y="657225"/>
                </a:cubicBezTo>
                <a:cubicBezTo>
                  <a:pt x="3986868" y="685800"/>
                  <a:pt x="3991211" y="714448"/>
                  <a:pt x="3996393" y="742950"/>
                </a:cubicBezTo>
                <a:cubicBezTo>
                  <a:pt x="4000737" y="766843"/>
                  <a:pt x="4010681" y="790104"/>
                  <a:pt x="4010681" y="814388"/>
                </a:cubicBezTo>
                <a:cubicBezTo>
                  <a:pt x="4010681" y="871736"/>
                  <a:pt x="4004900" y="929124"/>
                  <a:pt x="3996393" y="985838"/>
                </a:cubicBezTo>
                <a:cubicBezTo>
                  <a:pt x="3976347" y="1119478"/>
                  <a:pt x="3968093" y="1070460"/>
                  <a:pt x="3939243" y="1185863"/>
                </a:cubicBezTo>
                <a:cubicBezTo>
                  <a:pt x="3934481" y="1204913"/>
                  <a:pt x="3930598" y="1224205"/>
                  <a:pt x="3924956" y="1243013"/>
                </a:cubicBezTo>
                <a:cubicBezTo>
                  <a:pt x="3916301" y="1271863"/>
                  <a:pt x="3903686" y="1299517"/>
                  <a:pt x="3896381" y="1328738"/>
                </a:cubicBezTo>
                <a:lnTo>
                  <a:pt x="3867806" y="1443038"/>
                </a:lnTo>
                <a:lnTo>
                  <a:pt x="3853518" y="1757363"/>
                </a:lnTo>
              </a:path>
            </a:pathLst>
          </a:custGeom>
          <a:noFill/>
          <a:ln>
            <a:solidFill>
              <a:srgbClr val="18F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29229"/>
      </p:ext>
    </p:extLst>
  </p:cSld>
  <p:clrMapOvr>
    <a:masterClrMapping/>
  </p:clrMapOvr>
  <p:transition spd="slow" advTm="20831">
    <p:fad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39" y="14658"/>
            <a:ext cx="8336501" cy="634209"/>
          </a:xfrm>
        </p:spPr>
        <p:txBody>
          <a:bodyPr>
            <a:normAutofit/>
          </a:bodyPr>
          <a:lstStyle/>
          <a:p>
            <a:r>
              <a:rPr lang="en-US" sz="3200" cap="none" smtClean="0">
                <a:latin typeface="+mn-lt"/>
              </a:rPr>
              <a:t>The Benefits</a:t>
            </a:r>
            <a:endParaRPr lang="en-US" sz="3200" cap="none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1411" y="2610683"/>
            <a:ext cx="85138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Dynamic routing improves hospital’s ability to engage patients &amp; the community they serve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Allows hospitals to make day-by-day decisions on which patients most need outreach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/>
          </a:p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99" y="1"/>
            <a:ext cx="2814637" cy="1270780"/>
          </a:xfrm>
          <a:prstGeom prst="rect">
            <a:avLst/>
          </a:prstGeom>
        </p:spPr>
      </p:pic>
      <p:sp>
        <p:nvSpPr>
          <p:cNvPr id="12" name="Content Placeholder 2"/>
          <p:cNvSpPr txBox="1"/>
          <p:nvPr/>
        </p:nvSpPr>
        <p:spPr>
          <a:xfrm>
            <a:off x="371411" y="1569168"/>
            <a:ext cx="8245475" cy="845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25%-55% Drop in Readmissions Possible</a:t>
            </a: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298"/>
      </p:ext>
    </p:extLst>
  </p:cSld>
  <p:clrMapOvr>
    <a:masterClrMapping/>
  </p:clrMapOvr>
  <p:transition spd="slow" advTm="26866">
    <p:fade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39" y="14658"/>
            <a:ext cx="8336501" cy="634209"/>
          </a:xfrm>
        </p:spPr>
        <p:txBody>
          <a:bodyPr>
            <a:normAutofit/>
          </a:bodyPr>
          <a:lstStyle/>
          <a:p>
            <a:r>
              <a:rPr lang="en-US" sz="3200" cap="none" smtClean="0">
                <a:latin typeface="+mn-lt"/>
              </a:rPr>
              <a:t>The Challenge</a:t>
            </a:r>
            <a:endParaRPr lang="en-US" sz="3200" cap="none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500489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99" y="1"/>
            <a:ext cx="2814637" cy="127078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8299" y="1181048"/>
            <a:ext cx="8245475" cy="84542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Address Population Health Challenges </a:t>
            </a:r>
            <a:r>
              <a:rPr lang="mr-IN" sz="2800" smtClean="0"/>
              <a:t>–</a:t>
            </a:r>
            <a:r>
              <a:rPr lang="en-US" sz="2800" smtClean="0"/>
              <a:t> 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2761569"/>
            <a:ext cx="5959474" cy="616671"/>
          </a:xfrm>
          <a:prstGeom prst="rect">
            <a:avLst/>
          </a:prstGeom>
          <a:solidFill>
            <a:srgbClr val="1656FD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9331"/>
      </p:ext>
    </p:extLst>
  </p:cSld>
  <p:clrMapOvr>
    <a:masterClrMapping/>
  </p:clrMapOvr>
  <p:transition spd="slow" advTm="1000">
    <p:fad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39" y="14658"/>
            <a:ext cx="8999684" cy="634209"/>
          </a:xfrm>
        </p:spPr>
        <p:txBody>
          <a:bodyPr>
            <a:normAutofit/>
          </a:bodyPr>
          <a:lstStyle/>
          <a:p>
            <a:r>
              <a:rPr lang="en-US" sz="3200" cap="none" smtClean="0">
                <a:latin typeface="+mn-lt"/>
              </a:rPr>
              <a:t>UM Shore Regional Health: Mid-Shore Region</a:t>
            </a:r>
            <a:endParaRPr lang="en-US" sz="3200" b="1" cap="none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171" y="648868"/>
            <a:ext cx="4650621" cy="601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30538"/>
      </p:ext>
    </p:extLst>
  </p:cSld>
  <p:clrMapOvr>
    <a:masterClrMapping/>
  </p:clrMapOvr>
  <p:transition spd="slow" advTm="1000">
    <p:fade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19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Population Coverage with 2</a:t>
            </a:r>
            <a:r>
              <a:rPr lang="en-US" sz="3200" cap="none" baseline="30000" smtClean="0">
                <a:latin typeface="+mn-lt"/>
              </a:rPr>
              <a:t>nd</a:t>
            </a:r>
            <a:r>
              <a:rPr lang="en-US" sz="3200" cap="none" smtClean="0">
                <a:latin typeface="+mn-lt"/>
              </a:rPr>
              <a:t> Cancer Center</a:t>
            </a:r>
            <a:endParaRPr lang="en-US" sz="3200" b="1" cap="none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" y="677443"/>
            <a:ext cx="4555230" cy="5896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08" y="677442"/>
            <a:ext cx="4594019" cy="5944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5324" y="3849498"/>
            <a:ext cx="128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mtClean="0"/>
              <a:t>Combined: Coverage Close to 100%</a:t>
            </a:r>
            <a:endParaRPr lang="en-US" sz="1100" b="1"/>
          </a:p>
        </p:txBody>
      </p:sp>
    </p:spTree>
    <p:extLst>
      <p:ext uri="{BB962C8B-B14F-4D97-AF65-F5344CB8AC3E}">
        <p14:creationId xmlns:p14="http://schemas.microsoft.com/office/powerpoint/2010/main" val="940773219"/>
      </p:ext>
    </p:extLst>
  </p:cSld>
  <p:clrMapOvr>
    <a:masterClrMapping/>
  </p:clrMapOvr>
  <p:transition spd="slow" advTm="1000">
    <p:fad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6"/>
            <a:ext cx="3973484" cy="17939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226592" y="2058987"/>
            <a:ext cx="8569743" cy="2136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00FF"/>
              </a:buClr>
              <a:buSzPct val="80000"/>
            </a:pPr>
            <a:r>
              <a:rPr lang="en-US" sz="2400" i="1" smtClean="0"/>
              <a:t> </a:t>
            </a:r>
            <a:r>
              <a:rPr lang="en-US" sz="3600" i="1"/>
              <a:t>“</a:t>
            </a:r>
            <a:r>
              <a:rPr lang="mr-IN" sz="3600" i="1"/>
              <a:t>…</a:t>
            </a:r>
            <a:r>
              <a:rPr lang="en-US" sz="3600" i="1"/>
              <a:t>wield technology's wonders to raise health care's quality and lower its cost."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4841554" y="6394689"/>
            <a:ext cx="406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President Obama’s 1st Inaugural </a:t>
            </a:r>
            <a:endParaRPr lang="en-US"/>
          </a:p>
        </p:txBody>
      </p:sp>
      <p:sp>
        <p:nvSpPr>
          <p:cNvPr id="7" name="Title 1"/>
          <p:cNvSpPr txBox="1"/>
          <p:nvPr/>
        </p:nvSpPr>
        <p:spPr>
          <a:xfrm>
            <a:off x="6187188" y="1086350"/>
            <a:ext cx="2630242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Our Mission</a:t>
            </a:r>
            <a:endParaRPr lang="en-US" sz="3200" cap="non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6725965"/>
      </p:ext>
    </p:extLst>
  </p:cSld>
  <p:clrMapOvr>
    <a:masterClrMapping/>
  </p:clrMapOvr>
  <p:transition spd="slow" advTm="1000">
    <p:fade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20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Population Coverage with 2</a:t>
            </a:r>
            <a:r>
              <a:rPr lang="en-US" sz="3200" cap="none" baseline="30000" smtClean="0">
                <a:latin typeface="+mn-lt"/>
              </a:rPr>
              <a:t>nd</a:t>
            </a:r>
            <a:r>
              <a:rPr lang="en-US" sz="3200" cap="none" smtClean="0">
                <a:latin typeface="+mn-lt"/>
              </a:rPr>
              <a:t> Rehab Facility</a:t>
            </a:r>
            <a:endParaRPr lang="en-US" sz="3200" b="1" cap="none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439" y="792163"/>
            <a:ext cx="4498305" cy="582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6" y="792394"/>
            <a:ext cx="4497983" cy="58225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65324" y="3400613"/>
            <a:ext cx="128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mtClean="0"/>
              <a:t>Combined: Coverage Close to 100%</a:t>
            </a:r>
            <a:endParaRPr lang="en-US" sz="1100" b="1"/>
          </a:p>
        </p:txBody>
      </p:sp>
    </p:spTree>
    <p:extLst>
      <p:ext uri="{BB962C8B-B14F-4D97-AF65-F5344CB8AC3E}">
        <p14:creationId xmlns:p14="http://schemas.microsoft.com/office/powerpoint/2010/main" val="797976015"/>
      </p:ext>
    </p:extLst>
  </p:cSld>
  <p:clrMapOvr>
    <a:masterClrMapping/>
  </p:clrMapOvr>
  <p:transition spd="slow" advTm="1000">
    <p:fade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04610"/>
            <a:ext cx="8557924" cy="5545502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Expand </a:t>
            </a:r>
            <a:r>
              <a:rPr lang="en-US" sz="2400"/>
              <a:t>Analysis to Include Additional Factors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200"/>
              <a:t>Age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200"/>
              <a:t>Employment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200"/>
              <a:t>Education levels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200"/>
              <a:t>Income 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200"/>
              <a:t>Available transit </a:t>
            </a:r>
            <a:r>
              <a:rPr lang="en-US" sz="2200" smtClean="0"/>
              <a:t>options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200" smtClean="0"/>
              <a:t>Zoning considerations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200" smtClean="0"/>
              <a:t>Available medical office &amp; facility space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200" smtClean="0"/>
              <a:t>Medical conditions</a:t>
            </a:r>
            <a:endParaRPr lang="en-US" sz="2200"/>
          </a:p>
          <a:p>
            <a:endParaRPr lang="en-US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Analysis can also Consider Shorter Drive Time</a:t>
            </a:r>
            <a:endParaRPr lang="en-US" sz="2400"/>
          </a:p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39" y="14658"/>
            <a:ext cx="8999684" cy="634209"/>
          </a:xfrm>
        </p:spPr>
        <p:txBody>
          <a:bodyPr>
            <a:normAutofit/>
          </a:bodyPr>
          <a:lstStyle/>
          <a:p>
            <a:r>
              <a:rPr lang="en-US" sz="3200" cap="none" smtClean="0">
                <a:latin typeface="+mn-lt"/>
              </a:rPr>
              <a:t>Healthcare Access: Medical Facility Location</a:t>
            </a:r>
            <a:endParaRPr lang="en-US" sz="3200" b="1" cap="none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35"/>
      </p:ext>
    </p:extLst>
  </p:cSld>
  <p:clrMapOvr>
    <a:masterClrMapping/>
  </p:clrMapOvr>
  <p:transition spd="slow" advTm="1000">
    <p:fade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39" y="14658"/>
            <a:ext cx="8336501" cy="634209"/>
          </a:xfrm>
        </p:spPr>
        <p:txBody>
          <a:bodyPr>
            <a:normAutofit/>
          </a:bodyPr>
          <a:lstStyle/>
          <a:p>
            <a:r>
              <a:rPr lang="en-US" sz="3200" cap="none" smtClean="0">
                <a:latin typeface="+mn-lt"/>
              </a:rPr>
              <a:t>The Challenge</a:t>
            </a:r>
            <a:endParaRPr lang="en-US" sz="3200" cap="none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500489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99" y="1"/>
            <a:ext cx="2814637" cy="127078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8299" y="1181048"/>
            <a:ext cx="8245475" cy="84542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Address Population Health Challenges </a:t>
            </a:r>
            <a:r>
              <a:rPr lang="mr-IN" sz="2800" smtClean="0"/>
              <a:t>–</a:t>
            </a:r>
            <a:r>
              <a:rPr lang="en-US" sz="2800" smtClean="0"/>
              <a:t> 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1928753"/>
            <a:ext cx="5959474" cy="616671"/>
          </a:xfrm>
          <a:prstGeom prst="rect">
            <a:avLst/>
          </a:prstGeom>
          <a:solidFill>
            <a:srgbClr val="1656FD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77208"/>
      </p:ext>
    </p:extLst>
  </p:cSld>
  <p:clrMapOvr>
    <a:masterClrMapping/>
  </p:clrMapOvr>
  <p:transition spd="slow" advTm="1000">
    <p:fade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39" y="14658"/>
            <a:ext cx="8336501" cy="634209"/>
          </a:xfrm>
        </p:spPr>
        <p:txBody>
          <a:bodyPr>
            <a:normAutofit/>
          </a:bodyPr>
          <a:lstStyle/>
          <a:p>
            <a:r>
              <a:rPr lang="en-US" sz="3200" cap="none" smtClean="0">
                <a:latin typeface="+mn-lt"/>
              </a:rPr>
              <a:t>The Challenge</a:t>
            </a:r>
            <a:endParaRPr lang="en-US" sz="3200" cap="none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34059" y="2610683"/>
            <a:ext cx="605117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Does the Health System</a:t>
            </a:r>
            <a:endParaRPr lang="en-US" sz="2800"/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Have Sufficient Capacity to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/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Address the Health Concerns</a:t>
            </a:r>
            <a:endParaRPr lang="en-US" sz="2800"/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Expected from the Population </a:t>
            </a:r>
            <a:endParaRPr lang="en-US" sz="2800"/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99" y="1"/>
            <a:ext cx="2814637" cy="127078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8299" y="1566056"/>
            <a:ext cx="8245475" cy="84542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Assess Capacity of Healthcare System </a:t>
            </a:r>
            <a:r>
              <a:rPr lang="mr-IN" sz="2800" smtClean="0"/>
              <a:t>–</a:t>
            </a:r>
            <a:r>
              <a:rPr lang="en-US" sz="2800" smtClean="0"/>
              <a:t> 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79510"/>
      </p:ext>
    </p:extLst>
  </p:cSld>
  <p:clrMapOvr>
    <a:masterClrMapping/>
  </p:clrMapOvr>
  <p:transition spd="slow" advTm="1000">
    <p:fade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24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Health System Capacity Map	</a:t>
            </a:r>
            <a:endParaRPr lang="en-US" sz="3200" b="1" i="1" cap="none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9144000" cy="47318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40" y="5956300"/>
            <a:ext cx="838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Compares Hospital or Health System Capacity within Individual Service Lline with the Incident Rate of Illness within 1-hour Drive Time.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60360" y="3768376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Cancer Patients: 897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Capacity:  650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3629025"/>
            <a:ext cx="1414463" cy="342900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17337"/>
      </p:ext>
    </p:extLst>
  </p:cSld>
  <p:clrMapOvr>
    <a:masterClrMapping/>
  </p:clrMapOvr>
  <p:transition spd="slow" advTm="1000">
    <p:fade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39" y="14658"/>
            <a:ext cx="8336501" cy="634209"/>
          </a:xfrm>
        </p:spPr>
        <p:txBody>
          <a:bodyPr>
            <a:normAutofit/>
          </a:bodyPr>
          <a:lstStyle/>
          <a:p>
            <a:r>
              <a:rPr lang="en-US" sz="3200" cap="none" smtClean="0">
                <a:latin typeface="+mn-lt"/>
              </a:rPr>
              <a:t>The Challenge</a:t>
            </a:r>
            <a:endParaRPr lang="en-US" sz="3200" cap="none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500489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99" y="1"/>
            <a:ext cx="2814637" cy="127078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8299" y="1181048"/>
            <a:ext cx="8245475" cy="84542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Address Population Health Challenges </a:t>
            </a:r>
            <a:r>
              <a:rPr lang="mr-IN" sz="2800" smtClean="0"/>
              <a:t>–</a:t>
            </a:r>
            <a:r>
              <a:rPr lang="en-US" sz="2800" smtClean="0"/>
              <a:t> 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6174245"/>
            <a:ext cx="5959474" cy="616671"/>
          </a:xfrm>
          <a:prstGeom prst="rect">
            <a:avLst/>
          </a:prstGeom>
          <a:solidFill>
            <a:srgbClr val="1656FD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8767"/>
      </p:ext>
    </p:extLst>
  </p:cSld>
  <p:clrMapOvr>
    <a:masterClrMapping/>
  </p:clrMapOvr>
  <p:transition spd="slow" advTm="1000">
    <p:fade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26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>
                <a:latin typeface="+mn-lt"/>
              </a:rPr>
              <a:t>Opioid Fatalities by Substance</a:t>
            </a:r>
            <a:r>
              <a:rPr lang="en-US" sz="2500" cap="none">
                <a:latin typeface="+mn-lt"/>
              </a:rPr>
              <a:t>, 2007-2016 </a:t>
            </a:r>
            <a:endParaRPr lang="en-US" sz="2500" b="1" cap="none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4" y="648866"/>
            <a:ext cx="8069178" cy="62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4517"/>
      </p:ext>
    </p:extLst>
  </p:cSld>
  <p:clrMapOvr>
    <a:masterClrMapping/>
  </p:clrMapOvr>
  <p:transition spd="slow" advTm="1000">
    <p:fade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39" y="14658"/>
            <a:ext cx="8336501" cy="634209"/>
          </a:xfrm>
        </p:spPr>
        <p:txBody>
          <a:bodyPr>
            <a:normAutofit/>
          </a:bodyPr>
          <a:lstStyle/>
          <a:p>
            <a:r>
              <a:rPr lang="en-US" sz="3200" cap="none">
                <a:latin typeface="+mn-lt"/>
              </a:rPr>
              <a:t>The Challenge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34059" y="2610683"/>
            <a:ext cx="60511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Identify Patients at Risk of Overdose, Addition, Diversion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Track </a:t>
            </a:r>
            <a:r>
              <a:rPr lang="en-US" sz="2800"/>
              <a:t>Flow of Prescription &amp; Illegal Opioids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/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/>
              <a:t>Identify the Resources Needed to Truly Fight this Epidemic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/>
          </a:p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99" y="1"/>
            <a:ext cx="2814637" cy="127078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8299" y="1566056"/>
            <a:ext cx="8245475" cy="84542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/>
              <a:t>Opioid Epidemic </a:t>
            </a:r>
            <a:r>
              <a:rPr lang="mr-IN" sz="2800"/>
              <a:t>–</a:t>
            </a:r>
            <a:r>
              <a:rPr lang="en-US" sz="2800"/>
              <a:t> </a:t>
            </a:r>
            <a:endParaRPr lang="en-US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97778"/>
      </p:ext>
    </p:extLst>
  </p:cSld>
  <p:clrMapOvr>
    <a:masterClrMapping/>
  </p:clrMapOvr>
  <p:transition spd="slow" advTm="1000">
    <p:fade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28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>
                <a:latin typeface="+mn-lt"/>
              </a:rPr>
              <a:t>Opioid Heat Map Output</a:t>
            </a:r>
            <a:endParaRPr lang="en-US" sz="3200" b="1" cap="none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399" y="1133341"/>
            <a:ext cx="8550276" cy="5391246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0000FF"/>
              </a:buClr>
              <a:buSzPct val="80000"/>
              <a:buFont typeface="+mj-lt"/>
              <a:buAutoNum type="arabicPeriod"/>
            </a:pPr>
            <a:r>
              <a:rPr lang="en-US" sz="2400"/>
              <a:t>Medical Community</a:t>
            </a:r>
          </a:p>
          <a:p>
            <a:pPr marL="914400" lvl="1" indent="-457200">
              <a:spcAft>
                <a:spcPts val="600"/>
              </a:spcAft>
              <a:buClr>
                <a:srgbClr val="0000FF"/>
              </a:buClr>
              <a:buSzPct val="80000"/>
              <a:buFont typeface="Arial"/>
              <a:buChar char="•"/>
            </a:pPr>
            <a:r>
              <a:rPr lang="en-US" sz="2400"/>
              <a:t>Patient risk stratification</a:t>
            </a:r>
          </a:p>
          <a:p>
            <a:pPr marL="914400" lvl="1" indent="-457200">
              <a:spcAft>
                <a:spcPts val="600"/>
              </a:spcAft>
              <a:buClr>
                <a:srgbClr val="0000FF"/>
              </a:buClr>
              <a:buSzPct val="80000"/>
              <a:buFont typeface="Arial"/>
              <a:buChar char="•"/>
            </a:pPr>
            <a:r>
              <a:rPr lang="en-US" sz="2400"/>
              <a:t>Provide Point-of-Care decision support</a:t>
            </a:r>
          </a:p>
          <a:p>
            <a:pPr marL="914400" lvl="1" indent="-457200">
              <a:spcAft>
                <a:spcPts val="600"/>
              </a:spcAft>
              <a:buClr>
                <a:srgbClr val="0000FF"/>
              </a:buClr>
              <a:buSzPct val="80000"/>
              <a:buFont typeface="Arial"/>
              <a:buChar char="•"/>
            </a:pPr>
            <a:r>
              <a:rPr lang="en-US" sz="2400"/>
              <a:t>Help clinician identify signs of addiction, diversion</a:t>
            </a:r>
          </a:p>
          <a:p>
            <a:pPr marL="457200" indent="-457200">
              <a:buClr>
                <a:srgbClr val="0000FF"/>
              </a:buClr>
              <a:buSzPct val="80000"/>
              <a:buFont typeface="+mj-lt"/>
              <a:buAutoNum type="arabicPeriod"/>
            </a:pPr>
            <a:r>
              <a:rPr lang="en-US" sz="2400"/>
              <a:t>Law Enforcement Community </a:t>
            </a:r>
          </a:p>
          <a:p>
            <a:pPr marL="914400" lvl="1" indent="-457200">
              <a:buClr>
                <a:srgbClr val="0000FF"/>
              </a:buClr>
              <a:buSzPct val="80000"/>
              <a:buFont typeface="Arial"/>
              <a:buChar char="•"/>
            </a:pPr>
            <a:r>
              <a:rPr lang="en-US" sz="2400"/>
              <a:t>Identify special correlations between drug sources and drug incidents </a:t>
            </a:r>
          </a:p>
          <a:p>
            <a:pPr marL="914400" lvl="1" indent="-457200">
              <a:buClr>
                <a:srgbClr val="0000FF"/>
              </a:buClr>
              <a:buSzPct val="80000"/>
              <a:buFont typeface="Arial"/>
              <a:buChar char="•"/>
            </a:pPr>
            <a:r>
              <a:rPr lang="en-US" sz="2400"/>
              <a:t>Correlate legal &amp; illegal drug flow with crime incidents</a:t>
            </a:r>
          </a:p>
          <a:p>
            <a:pPr marL="457200" indent="-457200">
              <a:buClr>
                <a:srgbClr val="0000FF"/>
              </a:buClr>
              <a:buSzPct val="80000"/>
              <a:buFont typeface="+mj-lt"/>
              <a:buAutoNum type="arabicPeriod"/>
            </a:pPr>
            <a:r>
              <a:rPr lang="en-US" sz="2400"/>
              <a:t>Community &amp; Social Services Organizations </a:t>
            </a:r>
          </a:p>
          <a:p>
            <a:pPr marL="914400" lvl="1" indent="-457200">
              <a:buClr>
                <a:srgbClr val="0000FF"/>
              </a:buClr>
              <a:buSzPct val="80000"/>
              <a:buFont typeface="Arial"/>
              <a:buChar char="•"/>
            </a:pPr>
            <a:r>
              <a:rPr lang="en-US" sz="2400"/>
              <a:t>Target addiction counseling services to areas of greatest need</a:t>
            </a:r>
          </a:p>
          <a:p>
            <a:pPr marL="914400" lvl="1" indent="-457200">
              <a:buClr>
                <a:srgbClr val="0000FF"/>
              </a:buClr>
              <a:buSzPct val="80000"/>
              <a:buFont typeface="Arial"/>
              <a:buChar char="•"/>
            </a:pPr>
            <a:r>
              <a:rPr lang="en-US" sz="2400" err="1" smtClean="0"/>
              <a:t>GeoCoding </a:t>
            </a:r>
            <a:r>
              <a:rPr lang="en-US" sz="2400"/>
              <a:t>patients of high/medium risk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25" y="0"/>
            <a:ext cx="4275698" cy="21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08596"/>
      </p:ext>
    </p:extLst>
  </p:cSld>
  <p:clrMapOvr>
    <a:masterClrMapping/>
  </p:clrMapOvr>
  <p:transition spd="slow" advTm="1000">
    <p:fade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29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>
                <a:latin typeface="+mn-lt"/>
              </a:rPr>
              <a:t>Opioid Heat Map</a:t>
            </a:r>
            <a:r>
              <a:rPr lang="en-US" sz="3000" cap="none">
                <a:latin typeface="+mn-lt"/>
              </a:rPr>
              <a:t> </a:t>
            </a:r>
            <a:r>
              <a:rPr lang="mr-IN" sz="3000" cap="none">
                <a:latin typeface="+mn-lt"/>
              </a:rPr>
              <a:t>–</a:t>
            </a:r>
            <a:r>
              <a:rPr lang="en-US" sz="3000" cap="none">
                <a:latin typeface="+mn-lt"/>
              </a:rPr>
              <a:t> </a:t>
            </a:r>
            <a:r>
              <a:rPr lang="en-US" sz="3000" i="1" cap="none">
                <a:latin typeface="+mn-lt"/>
              </a:rPr>
              <a:t>Hot Zones Construction</a:t>
            </a:r>
            <a:endParaRPr lang="en-US" sz="3000" b="1" i="1" cap="non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52731"/>
      </p:ext>
    </p:extLst>
  </p:cSld>
  <p:clrMapOvr>
    <a:masterClrMapping/>
  </p:clrMapOvr>
  <p:transition spd="slow" advTm="1000">
    <p:fad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6"/>
            <a:ext cx="3973484" cy="1793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31" y="342899"/>
            <a:ext cx="890305" cy="890305"/>
          </a:xfrm>
          <a:prstGeom prst="rect">
            <a:avLst/>
          </a:prstGeom>
        </p:spPr>
      </p:pic>
      <p:sp>
        <p:nvSpPr>
          <p:cNvPr id="7" name="Content Placeholder 2"/>
          <p:cNvSpPr txBox="1"/>
          <p:nvPr/>
        </p:nvSpPr>
        <p:spPr>
          <a:xfrm>
            <a:off x="457200" y="2116479"/>
            <a:ext cx="8245475" cy="460944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b="0" smtClean="0"/>
              <a:t>Work with Providers &amp; Payers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b="0" smtClean="0"/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b="0" smtClean="0"/>
              <a:t>To Understand Population Health Challenges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b="0" smtClean="0"/>
          </a:p>
          <a:p>
            <a:pPr marL="1485900" lvl="2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b="0" smtClean="0"/>
              <a:t>Leverage </a:t>
            </a:r>
            <a:r>
              <a:rPr lang="en-US" sz="2800" b="0"/>
              <a:t>Geospatial Tech </a:t>
            </a:r>
            <a:endParaRPr lang="en-US" sz="2800" b="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b="0" smtClean="0"/>
          </a:p>
          <a:p>
            <a:pPr marL="2400300" lvl="4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b="0" smtClean="0"/>
              <a:t>Clinician Point-of-Care Decision Support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b="0" smtClean="0"/>
          </a:p>
          <a:p>
            <a:pPr marL="3314700" lvl="6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b="0" smtClean="0"/>
              <a:t>Reduce System Costs</a:t>
            </a:r>
          </a:p>
          <a:p>
            <a:pPr marL="3314700" lvl="6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b="0" smtClean="0"/>
          </a:p>
          <a:p>
            <a:pPr marL="3771900" lvl="7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And Improved Outcomes</a:t>
            </a:r>
            <a:endParaRPr lang="en-US" sz="2800" b="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b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93768" y="1795349"/>
            <a:ext cx="1686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- President </a:t>
            </a:r>
            <a:r>
              <a:rPr lang="en-US" sz="1400" smtClean="0"/>
              <a:t>Obama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72599604"/>
      </p:ext>
    </p:extLst>
  </p:cSld>
  <p:clrMapOvr>
    <a:masterClrMapping/>
  </p:clrMapOvr>
  <p:transition spd="slow" advTm="1000">
    <p:fade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" y="979085"/>
            <a:ext cx="9141985" cy="455811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98500" y="4155097"/>
            <a:ext cx="50800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5500" y="4109378"/>
            <a:ext cx="50800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0917" y="4320197"/>
            <a:ext cx="50800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0917" y="6068060"/>
            <a:ext cx="13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PDMP Data</a:t>
            </a:r>
          </a:p>
        </p:txBody>
      </p:sp>
      <p:cxnSp>
        <p:nvCxnSpPr>
          <p:cNvPr id="15" name="Straight Arrow Connector 14"/>
          <p:cNvCxnSpPr>
            <a:stCxn id="11" idx="0"/>
          </p:cNvCxnSpPr>
          <p:nvPr/>
        </p:nvCxnSpPr>
        <p:spPr>
          <a:xfrm flipH="1" flipV="1">
            <a:off x="698500" y="4365916"/>
            <a:ext cx="551808" cy="17021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3397250"/>
            <a:ext cx="76200" cy="63500"/>
          </a:xfrm>
          <a:prstGeom prst="rect">
            <a:avLst/>
          </a:prstGeom>
        </p:spPr>
      </p:pic>
      <p:sp>
        <p:nvSpPr>
          <p:cNvPr id="14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>
                <a:latin typeface="+mn-lt"/>
              </a:rPr>
              <a:t>Opioid Heat Map</a:t>
            </a:r>
            <a:r>
              <a:rPr lang="en-US" sz="3000" i="1" cap="none">
                <a:latin typeface="+mn-lt"/>
              </a:rPr>
              <a:t> </a:t>
            </a:r>
            <a:r>
              <a:rPr lang="mr-IN" sz="3000" i="1" cap="none">
                <a:latin typeface="+mn-lt"/>
              </a:rPr>
              <a:t>–</a:t>
            </a:r>
            <a:r>
              <a:rPr lang="en-US" sz="3000" i="1" cap="none">
                <a:latin typeface="+mn-lt"/>
              </a:rPr>
              <a:t> Hot Zones Construction</a:t>
            </a:r>
            <a:endParaRPr lang="en-US" sz="3000" b="1" i="1" cap="non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678877"/>
      </p:ext>
    </p:extLst>
  </p:cSld>
  <p:clrMapOvr>
    <a:masterClrMapping/>
  </p:clrMapOvr>
  <p:transition spd="slow" advTm="1000">
    <p:fade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31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>
                <a:latin typeface="+mn-lt"/>
              </a:rPr>
              <a:t>Opioid Heat Map</a:t>
            </a:r>
            <a:r>
              <a:rPr lang="en-US" sz="3000" i="1" cap="none">
                <a:latin typeface="+mn-lt"/>
              </a:rPr>
              <a:t> </a:t>
            </a:r>
            <a:r>
              <a:rPr lang="mr-IN" sz="3000" i="1" cap="none">
                <a:latin typeface="+mn-lt"/>
              </a:rPr>
              <a:t>–</a:t>
            </a:r>
            <a:r>
              <a:rPr lang="en-US" sz="3000" i="1" cap="none">
                <a:latin typeface="+mn-lt"/>
              </a:rPr>
              <a:t> Hot Zones Construction</a:t>
            </a:r>
            <a:endParaRPr lang="en-US" sz="3000" b="1" i="1" cap="none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" y="979085"/>
            <a:ext cx="9141985" cy="455811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flipH="1">
            <a:off x="1104899" y="318007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25664" y="4043572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#Blitzed up real good on percs. Luvin life.</a:t>
            </a: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H="1" flipV="1">
            <a:off x="1365345" y="3397250"/>
            <a:ext cx="3162204" cy="646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98500" y="4155097"/>
            <a:ext cx="50800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5500" y="4109378"/>
            <a:ext cx="50800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0917" y="4320197"/>
            <a:ext cx="50800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0917" y="6068060"/>
            <a:ext cx="13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PDMP Data</a:t>
            </a:r>
          </a:p>
        </p:txBody>
      </p:sp>
      <p:cxnSp>
        <p:nvCxnSpPr>
          <p:cNvPr id="15" name="Straight Arrow Connector 14"/>
          <p:cNvCxnSpPr>
            <a:stCxn id="11" idx="0"/>
          </p:cNvCxnSpPr>
          <p:nvPr/>
        </p:nvCxnSpPr>
        <p:spPr>
          <a:xfrm flipH="1" flipV="1">
            <a:off x="698500" y="4365916"/>
            <a:ext cx="551808" cy="17021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217914" y="3346981"/>
            <a:ext cx="508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3397250"/>
            <a:ext cx="76200" cy="635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988059" y="3364744"/>
            <a:ext cx="508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75707" y="3134360"/>
            <a:ext cx="508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62674" y="3488347"/>
            <a:ext cx="508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46400" y="1964481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Overdose related incidents</a:t>
            </a: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flipH="1">
            <a:off x="1397892" y="2333813"/>
            <a:ext cx="3013012" cy="754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flipH="1">
            <a:off x="1346199" y="325627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>
            <a:off x="937258" y="331649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H="1">
            <a:off x="1113474" y="309615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1195054" y="355450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flipH="1">
            <a:off x="1116643" y="342000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93" y="4109378"/>
            <a:ext cx="275931" cy="2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83012"/>
      </p:ext>
    </p:extLst>
  </p:cSld>
  <p:clrMapOvr>
    <a:masterClrMapping/>
  </p:clrMapOvr>
  <p:transition spd="slow" advTm="1000">
    <p:fade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32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>
                <a:latin typeface="+mn-lt"/>
              </a:rPr>
              <a:t>Opioid Heat Map</a:t>
            </a:r>
            <a:r>
              <a:rPr lang="en-US" sz="3000" i="1" cap="none">
                <a:latin typeface="+mn-lt"/>
              </a:rPr>
              <a:t> </a:t>
            </a:r>
            <a:r>
              <a:rPr lang="mr-IN" sz="3000" i="1" cap="none">
                <a:latin typeface="+mn-lt"/>
              </a:rPr>
              <a:t>–</a:t>
            </a:r>
            <a:r>
              <a:rPr lang="en-US" sz="3000" i="1" cap="none">
                <a:latin typeface="+mn-lt"/>
              </a:rPr>
              <a:t> Hot Zones Construction</a:t>
            </a:r>
            <a:endParaRPr lang="en-US" sz="3000" b="1" i="1" cap="none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" y="979085"/>
            <a:ext cx="9141985" cy="455811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flipH="1">
            <a:off x="1104899" y="318007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25664" y="4043572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#Blitzed up real good on percs. Luvin life.</a:t>
            </a: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H="1" flipV="1">
            <a:off x="1365345" y="3397250"/>
            <a:ext cx="3162204" cy="646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98500" y="4155097"/>
            <a:ext cx="50800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5500" y="4109378"/>
            <a:ext cx="50800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0917" y="4320197"/>
            <a:ext cx="50800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0917" y="6068060"/>
            <a:ext cx="13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PDMP Data</a:t>
            </a:r>
          </a:p>
        </p:txBody>
      </p:sp>
      <p:cxnSp>
        <p:nvCxnSpPr>
          <p:cNvPr id="15" name="Straight Arrow Connector 14"/>
          <p:cNvCxnSpPr>
            <a:stCxn id="11" idx="0"/>
          </p:cNvCxnSpPr>
          <p:nvPr/>
        </p:nvCxnSpPr>
        <p:spPr>
          <a:xfrm flipH="1" flipV="1">
            <a:off x="698500" y="4365916"/>
            <a:ext cx="551808" cy="17021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217914" y="3346981"/>
            <a:ext cx="508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3397250"/>
            <a:ext cx="76200" cy="635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988059" y="3364744"/>
            <a:ext cx="508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75707" y="3134360"/>
            <a:ext cx="508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62674" y="3488347"/>
            <a:ext cx="508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46400" y="1964481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Overdose related incidents</a:t>
            </a: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flipH="1">
            <a:off x="1397892" y="2333813"/>
            <a:ext cx="3013012" cy="754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flipH="1">
            <a:off x="1346199" y="325627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>
            <a:off x="937258" y="331649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H="1">
            <a:off x="1113474" y="309615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1195054" y="355450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flipH="1">
            <a:off x="1116643" y="342000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93" y="4109378"/>
            <a:ext cx="275931" cy="275931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882297" y="3061138"/>
            <a:ext cx="553791" cy="516227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3277"/>
      </p:ext>
    </p:extLst>
  </p:cSld>
  <p:clrMapOvr>
    <a:masterClrMapping/>
  </p:clrMapOvr>
  <p:transition spd="slow" advTm="1000">
    <p:fade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33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>
                <a:latin typeface="+mn-lt"/>
              </a:rPr>
              <a:t>Opioid Heat Map</a:t>
            </a:r>
            <a:r>
              <a:rPr lang="en-US" sz="3000" cap="none">
                <a:latin typeface="+mn-lt"/>
              </a:rPr>
              <a:t> </a:t>
            </a:r>
            <a:r>
              <a:rPr lang="mr-IN" sz="3000" cap="none">
                <a:latin typeface="+mn-lt"/>
              </a:rPr>
              <a:t>–</a:t>
            </a:r>
            <a:r>
              <a:rPr lang="en-US" sz="3000" cap="none">
                <a:latin typeface="+mn-lt"/>
              </a:rPr>
              <a:t> </a:t>
            </a:r>
            <a:r>
              <a:rPr lang="en-US" sz="3000" i="1" cap="none">
                <a:latin typeface="+mn-lt"/>
              </a:rPr>
              <a:t>Hot Zones</a:t>
            </a:r>
            <a:endParaRPr lang="en-US" sz="3000" b="1" i="1" cap="none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24366"/>
      </p:ext>
    </p:extLst>
  </p:cSld>
  <p:clrMapOvr>
    <a:masterClrMapping/>
  </p:clrMapOvr>
  <p:transition spd="slow" advTm="1000">
    <p:fade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34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OARM / GeoCoding Validation </a:t>
            </a:r>
            <a:r>
              <a:rPr lang="mr-IN" sz="3200" cap="none" smtClean="0">
                <a:latin typeface="+mn-lt"/>
              </a:rPr>
              <a:t>–</a:t>
            </a:r>
            <a:r>
              <a:rPr lang="en-US" sz="3200" cap="none" smtClean="0">
                <a:latin typeface="+mn-lt"/>
              </a:rPr>
              <a:t> EHR Data</a:t>
            </a:r>
            <a:endParaRPr lang="en-US" sz="3200" b="1" cap="none">
              <a:latin typeface="+mn-lt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B1DB692A-5FDB-4740-AEE3-2F25F3AA1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939800"/>
            <a:ext cx="8470900" cy="4373563"/>
          </a:xfrm>
        </p:spPr>
        <p:txBody>
          <a:bodyPr>
            <a:normAutofit fontScale="25000" lnSpcReduction="20000"/>
          </a:bodyPr>
          <a:lstStyle/>
          <a:p>
            <a:pPr marL="471488" lvl="1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9600" smtClean="0"/>
              <a:t>Measure </a:t>
            </a:r>
            <a:r>
              <a:rPr lang="en-US" sz="9600"/>
              <a:t>the predictive performance of the OARM on </a:t>
            </a:r>
            <a:r>
              <a:rPr lang="en-US" sz="9600" smtClean="0"/>
              <a:t>de-identified and historic EHR data.  </a:t>
            </a:r>
          </a:p>
          <a:p>
            <a:pPr marL="1157288" lvl="2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9400"/>
              <a:t>Compare the performance of OARM on a separate clinical data warehouse (CDW). </a:t>
            </a:r>
            <a:endParaRPr lang="en-US" sz="9400" smtClean="0"/>
          </a:p>
          <a:p>
            <a:pPr marL="471488" lvl="1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endParaRPr lang="en-US" sz="9600" smtClean="0"/>
          </a:p>
          <a:p>
            <a:pPr marL="471488" lvl="1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9600" smtClean="0"/>
              <a:t>Evaluate </a:t>
            </a:r>
            <a:r>
              <a:rPr lang="en-US" sz="9600"/>
              <a:t>whether the risk groups identified by the prediction tool are associated with differential outcomes from the viewpoint of opioid related mortality. </a:t>
            </a:r>
          </a:p>
          <a:p>
            <a:pPr marL="471488" lvl="1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endParaRPr lang="en-US" sz="9600" smtClean="0"/>
          </a:p>
          <a:p>
            <a:pPr marL="471488" lvl="1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9600" smtClean="0"/>
              <a:t>Our </a:t>
            </a:r>
            <a:r>
              <a:rPr lang="en-US" sz="9600"/>
              <a:t>working hypotheses</a:t>
            </a:r>
            <a:r>
              <a:rPr lang="en-US" sz="9600" smtClean="0"/>
              <a:t>: </a:t>
            </a:r>
          </a:p>
          <a:p>
            <a:pPr marL="1157288" lvl="2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9400" i="1" smtClean="0"/>
              <a:t>Geospatial and ML-based prediction </a:t>
            </a:r>
            <a:r>
              <a:rPr lang="en-US" sz="9400" i="1"/>
              <a:t>tools </a:t>
            </a:r>
            <a:r>
              <a:rPr lang="en-US" sz="9400" i="1" smtClean="0"/>
              <a:t>will </a:t>
            </a:r>
            <a:r>
              <a:rPr lang="en-US" sz="9400" i="1"/>
              <a:t>out-perform the other approaches</a:t>
            </a:r>
            <a:r>
              <a:rPr lang="en-US" sz="9400"/>
              <a:t>.  </a:t>
            </a:r>
            <a:endParaRPr lang="en-US" sz="9600" smtClean="0"/>
          </a:p>
          <a:p>
            <a:pPr marL="1157288" lvl="2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8800"/>
              <a:t>Patients classified as high risk </a:t>
            </a:r>
            <a:r>
              <a:rPr lang="en-US" sz="9200" smtClean="0"/>
              <a:t>will </a:t>
            </a:r>
            <a:r>
              <a:rPr lang="en-US" sz="9200"/>
              <a:t>have worse outcomes </a:t>
            </a:r>
            <a:r>
              <a:rPr lang="en-US" sz="9200" smtClean="0"/>
              <a:t>overall</a:t>
            </a:r>
          </a:p>
          <a:p>
            <a:pPr marL="1157288" lvl="2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9400" smtClean="0"/>
              <a:t>Patients classified as high </a:t>
            </a:r>
            <a:r>
              <a:rPr lang="en-US" sz="9400"/>
              <a:t>risk </a:t>
            </a:r>
            <a:r>
              <a:rPr lang="en-US" sz="9400" smtClean="0"/>
              <a:t>and </a:t>
            </a:r>
            <a:r>
              <a:rPr lang="en-US" sz="9400"/>
              <a:t>who received the intervention will have better outcomes than high risk patients in the control group. </a:t>
            </a:r>
          </a:p>
          <a:p>
            <a:endParaRPr lang="en-US"/>
          </a:p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810350"/>
      </p:ext>
    </p:extLst>
  </p:cSld>
  <p:clrMapOvr>
    <a:masterClrMapping/>
  </p:clrMapOvr>
  <p:transition spd="slow" advTm="1000">
    <p:fade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GeoHealth Dashboard Data Flow </a:t>
            </a:r>
            <a:r>
              <a:rPr lang="mr-IN" sz="3200" cap="none" smtClean="0">
                <a:latin typeface="+mn-lt"/>
              </a:rPr>
              <a:t>–</a:t>
            </a:r>
            <a:r>
              <a:rPr lang="en-US" sz="3200" cap="none" smtClean="0">
                <a:latin typeface="+mn-lt"/>
              </a:rPr>
              <a:t> </a:t>
            </a:r>
            <a:r>
              <a:rPr lang="en-US" sz="3200" i="1" cap="none" smtClean="0">
                <a:latin typeface="+mn-lt"/>
              </a:rPr>
              <a:t>Geocode Data</a:t>
            </a:r>
            <a:endParaRPr lang="en-US" sz="3200" b="1" i="1" cap="none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9974" y="2212584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HSR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</a:rPr>
              <a:t>Database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07" y="3859026"/>
            <a:ext cx="1578428" cy="15784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3" y="940933"/>
            <a:ext cx="3060092" cy="2388055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18" idx="0"/>
          </p:cNvCxnSpPr>
          <p:nvPr/>
        </p:nvCxnSpPr>
        <p:spPr>
          <a:xfrm flipH="1">
            <a:off x="1998721" y="3310865"/>
            <a:ext cx="0" cy="54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488112" y="5406772"/>
            <a:ext cx="1940888" cy="466734"/>
          </a:xfrm>
          <a:custGeom>
            <a:gdLst>
              <a:gd name="connsiteX0" fmla="*/ 0 w 2906264"/>
              <a:gd name="connsiteY0" fmla="*/ 233367 h 466734"/>
              <a:gd name="connsiteX1" fmla="*/ 1453132 w 2906264"/>
              <a:gd name="connsiteY1" fmla="*/ 0 h 466734"/>
              <a:gd name="connsiteX2" fmla="*/ 2906264 w 2906264"/>
              <a:gd name="connsiteY2" fmla="*/ 233367 h 466734"/>
              <a:gd name="connsiteX3" fmla="*/ 1453132 w 2906264"/>
              <a:gd name="connsiteY3" fmla="*/ 466734 h 466734"/>
              <a:gd name="connsiteX4" fmla="*/ 0 w 2906264"/>
              <a:gd name="connsiteY4" fmla="*/ 233367 h 466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264" h="466733">
                <a:moveTo>
                  <a:pt x="0" y="233367"/>
                </a:moveTo>
                <a:cubicBezTo>
                  <a:pt x="0" y="104482"/>
                  <a:pt x="650589" y="0"/>
                  <a:pt x="1453132" y="0"/>
                </a:cubicBezTo>
                <a:cubicBezTo>
                  <a:pt x="2255675" y="0"/>
                  <a:pt x="2906264" y="104482"/>
                  <a:pt x="2906264" y="233367"/>
                </a:cubicBezTo>
                <a:cubicBezTo>
                  <a:pt x="2906264" y="362252"/>
                  <a:pt x="2255675" y="466734"/>
                  <a:pt x="1453132" y="466734"/>
                </a:cubicBezTo>
                <a:cubicBezTo>
                  <a:pt x="650589" y="466734"/>
                  <a:pt x="0" y="362252"/>
                  <a:pt x="0" y="233367"/>
                </a:cubicBezTo>
                <a:close/>
              </a:path>
            </a:pathLst>
          </a:custGeom>
          <a:solidFill>
            <a:srgbClr val="1656F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9743" tIns="92482" rIns="449743" bIns="92482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smtClean="0"/>
              <a:t>GeoCode</a:t>
            </a:r>
            <a:endParaRPr lang="en-US" kern="120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17564" y="5882070"/>
            <a:ext cx="1315721" cy="365125"/>
          </a:xfrm>
        </p:spPr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50438"/>
      </p:ext>
    </p:extLst>
  </p:cSld>
  <p:clrMapOvr>
    <a:masterClrMapping/>
  </p:clrMapOvr>
  <p:transition spd="slow" advTm="1000">
    <p:fade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GeoHealth Dashboard Data Flow </a:t>
            </a:r>
            <a:r>
              <a:rPr lang="mr-IN" sz="3200" cap="none" smtClean="0">
                <a:latin typeface="+mn-lt"/>
              </a:rPr>
              <a:t>–</a:t>
            </a:r>
            <a:r>
              <a:rPr lang="en-US" sz="3200" cap="none" smtClean="0">
                <a:latin typeface="+mn-lt"/>
              </a:rPr>
              <a:t> </a:t>
            </a:r>
            <a:r>
              <a:rPr lang="en-US" sz="3200" i="1" cap="none" smtClean="0">
                <a:latin typeface="+mn-lt"/>
              </a:rPr>
              <a:t>Manage Data</a:t>
            </a:r>
            <a:endParaRPr lang="en-US" sz="3200" b="1" i="1" cap="none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9974" y="2212584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HSR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</a:rPr>
              <a:t>Database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07" y="3859026"/>
            <a:ext cx="1578428" cy="15784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3" y="940933"/>
            <a:ext cx="3060092" cy="2388055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18" idx="0"/>
          </p:cNvCxnSpPr>
          <p:nvPr/>
        </p:nvCxnSpPr>
        <p:spPr>
          <a:xfrm flipH="1">
            <a:off x="1998721" y="3310865"/>
            <a:ext cx="0" cy="54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488112" y="5406772"/>
            <a:ext cx="1940888" cy="466734"/>
          </a:xfrm>
          <a:custGeom>
            <a:gdLst>
              <a:gd name="connsiteX0" fmla="*/ 0 w 2906264"/>
              <a:gd name="connsiteY0" fmla="*/ 233367 h 466734"/>
              <a:gd name="connsiteX1" fmla="*/ 1453132 w 2906264"/>
              <a:gd name="connsiteY1" fmla="*/ 0 h 466734"/>
              <a:gd name="connsiteX2" fmla="*/ 2906264 w 2906264"/>
              <a:gd name="connsiteY2" fmla="*/ 233367 h 466734"/>
              <a:gd name="connsiteX3" fmla="*/ 1453132 w 2906264"/>
              <a:gd name="connsiteY3" fmla="*/ 466734 h 466734"/>
              <a:gd name="connsiteX4" fmla="*/ 0 w 2906264"/>
              <a:gd name="connsiteY4" fmla="*/ 233367 h 466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264" h="466733">
                <a:moveTo>
                  <a:pt x="0" y="233367"/>
                </a:moveTo>
                <a:cubicBezTo>
                  <a:pt x="0" y="104482"/>
                  <a:pt x="650589" y="0"/>
                  <a:pt x="1453132" y="0"/>
                </a:cubicBezTo>
                <a:cubicBezTo>
                  <a:pt x="2255675" y="0"/>
                  <a:pt x="2906264" y="104482"/>
                  <a:pt x="2906264" y="233367"/>
                </a:cubicBezTo>
                <a:cubicBezTo>
                  <a:pt x="2906264" y="362252"/>
                  <a:pt x="2255675" y="466734"/>
                  <a:pt x="1453132" y="466734"/>
                </a:cubicBezTo>
                <a:cubicBezTo>
                  <a:pt x="650589" y="466734"/>
                  <a:pt x="0" y="362252"/>
                  <a:pt x="0" y="233367"/>
                </a:cubicBezTo>
                <a:close/>
              </a:path>
            </a:pathLst>
          </a:custGeom>
          <a:solidFill>
            <a:srgbClr val="1656F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9743" tIns="92482" rIns="449743" bIns="92482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smtClean="0"/>
              <a:t>GeoCode</a:t>
            </a:r>
            <a:endParaRPr lang="en-US" kern="1200"/>
          </a:p>
        </p:txBody>
      </p:sp>
      <p:sp>
        <p:nvSpPr>
          <p:cNvPr id="24" name="Striped Right Arrow 23"/>
          <p:cNvSpPr/>
          <p:nvPr/>
        </p:nvSpPr>
        <p:spPr>
          <a:xfrm>
            <a:off x="4174467" y="3310865"/>
            <a:ext cx="528923" cy="5847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49" y="2057440"/>
            <a:ext cx="2590800" cy="25908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32492" y="2178512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HSR </a:t>
            </a:r>
          </a:p>
          <a:p>
            <a:r>
              <a:rPr lang="en-US" smtClean="0"/>
              <a:t>Database</a:t>
            </a:r>
          </a:p>
        </p:txBody>
      </p:sp>
      <p:cxnSp>
        <p:nvCxnSpPr>
          <p:cNvPr id="37" name="Straight Arrow Connector 36"/>
          <p:cNvCxnSpPr>
            <a:stCxn id="18" idx="3"/>
            <a:endCxn id="25" idx="1"/>
          </p:cNvCxnSpPr>
          <p:nvPr/>
        </p:nvCxnSpPr>
        <p:spPr>
          <a:xfrm flipV="1">
            <a:off x="2787935" y="3352840"/>
            <a:ext cx="548914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17564" y="5882070"/>
            <a:ext cx="1315721" cy="365125"/>
          </a:xfrm>
        </p:spPr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6117"/>
      </p:ext>
    </p:extLst>
  </p:cSld>
  <p:clrMapOvr>
    <a:masterClrMapping/>
  </p:clrMapOvr>
  <p:transition spd="slow" advTm="1000">
    <p:fade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GeoHealth Dashboard Data Flow </a:t>
            </a:r>
            <a:r>
              <a:rPr lang="mr-IN" sz="3200" cap="none" smtClean="0">
                <a:latin typeface="+mn-lt"/>
              </a:rPr>
              <a:t>–</a:t>
            </a:r>
            <a:r>
              <a:rPr lang="en-US" sz="3200" cap="none" smtClean="0">
                <a:latin typeface="+mn-lt"/>
              </a:rPr>
              <a:t> </a:t>
            </a:r>
            <a:r>
              <a:rPr lang="en-US" sz="3200" i="1" cap="none" smtClean="0">
                <a:latin typeface="+mn-lt"/>
              </a:rPr>
              <a:t>Analyze Data</a:t>
            </a:r>
            <a:endParaRPr lang="en-US" sz="3200" b="1" i="1" cap="none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9974" y="2212584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HSR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</a:rPr>
              <a:t>Database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07" y="3859026"/>
            <a:ext cx="1578428" cy="15784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3" y="940933"/>
            <a:ext cx="3060092" cy="2388055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18" idx="0"/>
          </p:cNvCxnSpPr>
          <p:nvPr/>
        </p:nvCxnSpPr>
        <p:spPr>
          <a:xfrm flipH="1">
            <a:off x="1998721" y="3310865"/>
            <a:ext cx="0" cy="54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488112" y="5406772"/>
            <a:ext cx="1940888" cy="466734"/>
          </a:xfrm>
          <a:custGeom>
            <a:gdLst>
              <a:gd name="connsiteX0" fmla="*/ 0 w 2906264"/>
              <a:gd name="connsiteY0" fmla="*/ 233367 h 466734"/>
              <a:gd name="connsiteX1" fmla="*/ 1453132 w 2906264"/>
              <a:gd name="connsiteY1" fmla="*/ 0 h 466734"/>
              <a:gd name="connsiteX2" fmla="*/ 2906264 w 2906264"/>
              <a:gd name="connsiteY2" fmla="*/ 233367 h 466734"/>
              <a:gd name="connsiteX3" fmla="*/ 1453132 w 2906264"/>
              <a:gd name="connsiteY3" fmla="*/ 466734 h 466734"/>
              <a:gd name="connsiteX4" fmla="*/ 0 w 2906264"/>
              <a:gd name="connsiteY4" fmla="*/ 233367 h 466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264" h="466733">
                <a:moveTo>
                  <a:pt x="0" y="233367"/>
                </a:moveTo>
                <a:cubicBezTo>
                  <a:pt x="0" y="104482"/>
                  <a:pt x="650589" y="0"/>
                  <a:pt x="1453132" y="0"/>
                </a:cubicBezTo>
                <a:cubicBezTo>
                  <a:pt x="2255675" y="0"/>
                  <a:pt x="2906264" y="104482"/>
                  <a:pt x="2906264" y="233367"/>
                </a:cubicBezTo>
                <a:cubicBezTo>
                  <a:pt x="2906264" y="362252"/>
                  <a:pt x="2255675" y="466734"/>
                  <a:pt x="1453132" y="466734"/>
                </a:cubicBezTo>
                <a:cubicBezTo>
                  <a:pt x="650589" y="466734"/>
                  <a:pt x="0" y="362252"/>
                  <a:pt x="0" y="233367"/>
                </a:cubicBezTo>
                <a:close/>
              </a:path>
            </a:pathLst>
          </a:custGeom>
          <a:solidFill>
            <a:srgbClr val="1656F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9743" tIns="92482" rIns="449743" bIns="92482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smtClean="0"/>
              <a:t>GeoCode</a:t>
            </a:r>
            <a:endParaRPr lang="en-US" kern="1200"/>
          </a:p>
        </p:txBody>
      </p:sp>
      <p:sp>
        <p:nvSpPr>
          <p:cNvPr id="24" name="Striped Right Arrow 23"/>
          <p:cNvSpPr/>
          <p:nvPr/>
        </p:nvSpPr>
        <p:spPr>
          <a:xfrm>
            <a:off x="4174467" y="3310865"/>
            <a:ext cx="528923" cy="5847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49" y="2057440"/>
            <a:ext cx="2590800" cy="2590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9" y="4002778"/>
            <a:ext cx="638525" cy="63852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001088" y="4613813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Analytic </a:t>
            </a:r>
          </a:p>
          <a:p>
            <a:pPr algn="ctr"/>
            <a:r>
              <a:rPr lang="en-US" smtClean="0"/>
              <a:t>Engine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2492" y="2178512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HSR </a:t>
            </a:r>
          </a:p>
          <a:p>
            <a:r>
              <a:rPr lang="en-US" smtClean="0"/>
              <a:t>Database</a:t>
            </a:r>
          </a:p>
        </p:txBody>
      </p:sp>
      <p:cxnSp>
        <p:nvCxnSpPr>
          <p:cNvPr id="37" name="Straight Arrow Connector 36"/>
          <p:cNvCxnSpPr>
            <a:stCxn id="18" idx="3"/>
            <a:endCxn id="25" idx="1"/>
          </p:cNvCxnSpPr>
          <p:nvPr/>
        </p:nvCxnSpPr>
        <p:spPr>
          <a:xfrm flipV="1">
            <a:off x="2787935" y="3352840"/>
            <a:ext cx="548914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17564" y="5882070"/>
            <a:ext cx="1315721" cy="365125"/>
          </a:xfrm>
        </p:spPr>
        <p:txBody>
          <a:bodyPr/>
          <a:lstStyle/>
          <a:p>
            <a:r>
              <a:rPr lang="en-US" smtClean="0"/>
              <a:t>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11944"/>
      </p:ext>
    </p:extLst>
  </p:cSld>
  <p:clrMapOvr>
    <a:masterClrMapping/>
  </p:clrMapOvr>
  <p:transition spd="slow" advTm="1000">
    <p:fade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17564" y="5882070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t>38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GeoHealth Dashboard Data Flow </a:t>
            </a:r>
            <a:r>
              <a:rPr lang="mr-IN" sz="3200" cap="none" smtClean="0">
                <a:latin typeface="+mn-lt"/>
              </a:rPr>
              <a:t>–</a:t>
            </a:r>
            <a:r>
              <a:rPr lang="en-US" sz="3200" cap="none" smtClean="0">
                <a:latin typeface="+mn-lt"/>
              </a:rPr>
              <a:t> </a:t>
            </a:r>
            <a:r>
              <a:rPr lang="en-US" sz="3200" i="1" cap="none" smtClean="0">
                <a:latin typeface="+mn-lt"/>
              </a:rPr>
              <a:t>Process Data</a:t>
            </a:r>
            <a:endParaRPr lang="en-US" sz="3200" b="1" i="1" cap="none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9974" y="2212584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HSR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</a:rPr>
              <a:t>Database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07" y="3859026"/>
            <a:ext cx="1578428" cy="15784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3" y="940933"/>
            <a:ext cx="3060092" cy="2388055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18" idx="0"/>
          </p:cNvCxnSpPr>
          <p:nvPr/>
        </p:nvCxnSpPr>
        <p:spPr>
          <a:xfrm flipH="1">
            <a:off x="1998721" y="3310865"/>
            <a:ext cx="0" cy="54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488112" y="5406772"/>
            <a:ext cx="1940888" cy="466734"/>
          </a:xfrm>
          <a:custGeom>
            <a:gdLst>
              <a:gd name="connsiteX0" fmla="*/ 0 w 2906264"/>
              <a:gd name="connsiteY0" fmla="*/ 233367 h 466734"/>
              <a:gd name="connsiteX1" fmla="*/ 1453132 w 2906264"/>
              <a:gd name="connsiteY1" fmla="*/ 0 h 466734"/>
              <a:gd name="connsiteX2" fmla="*/ 2906264 w 2906264"/>
              <a:gd name="connsiteY2" fmla="*/ 233367 h 466734"/>
              <a:gd name="connsiteX3" fmla="*/ 1453132 w 2906264"/>
              <a:gd name="connsiteY3" fmla="*/ 466734 h 466734"/>
              <a:gd name="connsiteX4" fmla="*/ 0 w 2906264"/>
              <a:gd name="connsiteY4" fmla="*/ 233367 h 466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264" h="466733">
                <a:moveTo>
                  <a:pt x="0" y="233367"/>
                </a:moveTo>
                <a:cubicBezTo>
                  <a:pt x="0" y="104482"/>
                  <a:pt x="650589" y="0"/>
                  <a:pt x="1453132" y="0"/>
                </a:cubicBezTo>
                <a:cubicBezTo>
                  <a:pt x="2255675" y="0"/>
                  <a:pt x="2906264" y="104482"/>
                  <a:pt x="2906264" y="233367"/>
                </a:cubicBezTo>
                <a:cubicBezTo>
                  <a:pt x="2906264" y="362252"/>
                  <a:pt x="2255675" y="466734"/>
                  <a:pt x="1453132" y="466734"/>
                </a:cubicBezTo>
                <a:cubicBezTo>
                  <a:pt x="650589" y="466734"/>
                  <a:pt x="0" y="362252"/>
                  <a:pt x="0" y="233367"/>
                </a:cubicBezTo>
                <a:close/>
              </a:path>
            </a:pathLst>
          </a:custGeom>
          <a:solidFill>
            <a:srgbClr val="1656F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9743" tIns="92482" rIns="449743" bIns="92482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smtClean="0"/>
              <a:t>GeoCode</a:t>
            </a:r>
            <a:endParaRPr lang="en-US" kern="12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90172" y="2705679"/>
            <a:ext cx="1289822" cy="12898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08584" y="2383048"/>
            <a:ext cx="14505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GeoHealth</a:t>
            </a:r>
          </a:p>
          <a:p>
            <a:endParaRPr lang="en-US" sz="24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endParaRPr lang="en-US" sz="2400" smtClean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endParaRPr lang="en-US" sz="24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en-US" sz="240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Dashboard</a:t>
            </a:r>
            <a:endParaRPr lang="en-US" sz="24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4" name="Striped Right Arrow 23"/>
          <p:cNvSpPr/>
          <p:nvPr/>
        </p:nvSpPr>
        <p:spPr>
          <a:xfrm>
            <a:off x="4174467" y="3310865"/>
            <a:ext cx="528923" cy="5847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49" y="2057440"/>
            <a:ext cx="2590800" cy="25908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5927649" y="3352544"/>
            <a:ext cx="480935" cy="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9" y="4002778"/>
            <a:ext cx="638525" cy="63852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001088" y="4613813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Analytic </a:t>
            </a:r>
          </a:p>
          <a:p>
            <a:pPr algn="ctr"/>
            <a:r>
              <a:rPr lang="en-US" smtClean="0"/>
              <a:t>Engine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2492" y="2178512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HSR </a:t>
            </a:r>
          </a:p>
          <a:p>
            <a:r>
              <a:rPr lang="en-US" smtClean="0"/>
              <a:t>Database</a:t>
            </a:r>
          </a:p>
        </p:txBody>
      </p:sp>
      <p:cxnSp>
        <p:nvCxnSpPr>
          <p:cNvPr id="37" name="Straight Arrow Connector 36"/>
          <p:cNvCxnSpPr>
            <a:stCxn id="18" idx="3"/>
            <a:endCxn id="25" idx="1"/>
          </p:cNvCxnSpPr>
          <p:nvPr/>
        </p:nvCxnSpPr>
        <p:spPr>
          <a:xfrm flipV="1">
            <a:off x="2787935" y="3352840"/>
            <a:ext cx="548914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4426"/>
      </p:ext>
    </p:extLst>
  </p:cSld>
  <p:clrMapOvr>
    <a:masterClrMapping/>
  </p:clrMapOvr>
  <p:transition spd="slow" advTm="1000">
    <p:fade/>
  </p:transition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17564" y="5882070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t>39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GeoHealth Dashboard Data Flow </a:t>
            </a:r>
            <a:r>
              <a:rPr lang="mr-IN" sz="3200" cap="none" smtClean="0">
                <a:latin typeface="+mn-lt"/>
              </a:rPr>
              <a:t>–</a:t>
            </a:r>
            <a:r>
              <a:rPr lang="en-US" sz="3200" cap="none" smtClean="0">
                <a:latin typeface="+mn-lt"/>
              </a:rPr>
              <a:t> </a:t>
            </a:r>
            <a:r>
              <a:rPr lang="en-US" sz="3200" i="1" cap="none" smtClean="0">
                <a:latin typeface="+mn-lt"/>
              </a:rPr>
              <a:t>Map Data</a:t>
            </a:r>
            <a:endParaRPr lang="en-US" sz="3200" b="1" i="1" cap="none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9974" y="2212584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HSR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</a:rPr>
              <a:t>Database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07" y="3859026"/>
            <a:ext cx="1578428" cy="15784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3" y="940933"/>
            <a:ext cx="3060092" cy="2388055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18" idx="0"/>
          </p:cNvCxnSpPr>
          <p:nvPr/>
        </p:nvCxnSpPr>
        <p:spPr>
          <a:xfrm flipH="1">
            <a:off x="1998721" y="3310865"/>
            <a:ext cx="0" cy="54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488112" y="5406772"/>
            <a:ext cx="1940888" cy="466734"/>
          </a:xfrm>
          <a:custGeom>
            <a:gdLst>
              <a:gd name="connsiteX0" fmla="*/ 0 w 2906264"/>
              <a:gd name="connsiteY0" fmla="*/ 233367 h 466734"/>
              <a:gd name="connsiteX1" fmla="*/ 1453132 w 2906264"/>
              <a:gd name="connsiteY1" fmla="*/ 0 h 466734"/>
              <a:gd name="connsiteX2" fmla="*/ 2906264 w 2906264"/>
              <a:gd name="connsiteY2" fmla="*/ 233367 h 466734"/>
              <a:gd name="connsiteX3" fmla="*/ 1453132 w 2906264"/>
              <a:gd name="connsiteY3" fmla="*/ 466734 h 466734"/>
              <a:gd name="connsiteX4" fmla="*/ 0 w 2906264"/>
              <a:gd name="connsiteY4" fmla="*/ 233367 h 466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264" h="466733">
                <a:moveTo>
                  <a:pt x="0" y="233367"/>
                </a:moveTo>
                <a:cubicBezTo>
                  <a:pt x="0" y="104482"/>
                  <a:pt x="650589" y="0"/>
                  <a:pt x="1453132" y="0"/>
                </a:cubicBezTo>
                <a:cubicBezTo>
                  <a:pt x="2255675" y="0"/>
                  <a:pt x="2906264" y="104482"/>
                  <a:pt x="2906264" y="233367"/>
                </a:cubicBezTo>
                <a:cubicBezTo>
                  <a:pt x="2906264" y="362252"/>
                  <a:pt x="2255675" y="466734"/>
                  <a:pt x="1453132" y="466734"/>
                </a:cubicBezTo>
                <a:cubicBezTo>
                  <a:pt x="650589" y="466734"/>
                  <a:pt x="0" y="362252"/>
                  <a:pt x="0" y="233367"/>
                </a:cubicBezTo>
                <a:close/>
              </a:path>
            </a:pathLst>
          </a:custGeom>
          <a:solidFill>
            <a:srgbClr val="1656F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9743" tIns="92482" rIns="449743" bIns="92482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smtClean="0"/>
              <a:t>GeoCode</a:t>
            </a:r>
            <a:endParaRPr lang="en-US" kern="12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90172" y="2705679"/>
            <a:ext cx="1289822" cy="1289822"/>
          </a:xfrm>
          <a:prstGeom prst="rect">
            <a:avLst/>
          </a:prstGeom>
        </p:spPr>
      </p:pic>
      <p:sp>
        <p:nvSpPr>
          <p:cNvPr id="22" name="Slide Number Placeholder 4"/>
          <p:cNvSpPr txBox="1"/>
          <p:nvPr/>
        </p:nvSpPr>
        <p:spPr>
          <a:xfrm rot="16200000">
            <a:off x="8174700" y="5690523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/>
              <a:t>39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08584" y="2383048"/>
            <a:ext cx="14505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GeoHealth</a:t>
            </a:r>
          </a:p>
          <a:p>
            <a:endParaRPr lang="en-US" sz="24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endParaRPr lang="en-US" sz="2400" smtClean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endParaRPr lang="en-US" sz="24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en-US" sz="240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Dashboard</a:t>
            </a:r>
            <a:endParaRPr lang="en-US" sz="24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4" name="Striped Right Arrow 23"/>
          <p:cNvSpPr/>
          <p:nvPr/>
        </p:nvSpPr>
        <p:spPr>
          <a:xfrm>
            <a:off x="4174467" y="3310865"/>
            <a:ext cx="528923" cy="5847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49" y="2057440"/>
            <a:ext cx="2590800" cy="2590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72" y="5231267"/>
            <a:ext cx="3216351" cy="1610520"/>
          </a:xfrm>
          <a:prstGeom prst="rect">
            <a:avLst/>
          </a:prstGeom>
        </p:spPr>
      </p:pic>
      <p:cxnSp>
        <p:nvCxnSpPr>
          <p:cNvPr id="29" name="Elbow Connector 28"/>
          <p:cNvCxnSpPr/>
          <p:nvPr/>
        </p:nvCxnSpPr>
        <p:spPr>
          <a:xfrm rot="16200000" flipH="1">
            <a:off x="7279025" y="3998365"/>
            <a:ext cx="1722820" cy="404164"/>
          </a:xfrm>
          <a:prstGeom prst="bentConnector3">
            <a:avLst>
              <a:gd name="adj1" fmla="val 715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927649" y="3352544"/>
            <a:ext cx="480935" cy="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9" y="4002778"/>
            <a:ext cx="638525" cy="63852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001088" y="4613813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Analytic </a:t>
            </a:r>
          </a:p>
          <a:p>
            <a:pPr algn="ctr"/>
            <a:r>
              <a:rPr lang="en-US" smtClean="0"/>
              <a:t>Engine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2492" y="2178512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HSR </a:t>
            </a:r>
          </a:p>
          <a:p>
            <a:r>
              <a:rPr lang="en-US" smtClean="0"/>
              <a:t>Database</a:t>
            </a:r>
          </a:p>
        </p:txBody>
      </p:sp>
      <p:cxnSp>
        <p:nvCxnSpPr>
          <p:cNvPr id="37" name="Straight Arrow Connector 36"/>
          <p:cNvCxnSpPr>
            <a:stCxn id="18" idx="3"/>
            <a:endCxn id="25" idx="1"/>
          </p:cNvCxnSpPr>
          <p:nvPr/>
        </p:nvCxnSpPr>
        <p:spPr>
          <a:xfrm flipV="1">
            <a:off x="2787935" y="3352840"/>
            <a:ext cx="548914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546586"/>
      </p:ext>
    </p:extLst>
  </p:cSld>
  <p:clrMapOvr>
    <a:masterClrMapping/>
  </p:clrMapOvr>
  <p:transition spd="slow" advTm="1000">
    <p:fad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 txBox="1"/>
          <p:nvPr/>
        </p:nvSpPr>
        <p:spPr>
          <a:xfrm>
            <a:off x="5517715" y="684253"/>
            <a:ext cx="3184960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Our Approach</a:t>
            </a:r>
            <a:endParaRPr lang="en-US" sz="3200" cap="none">
              <a:latin typeface="+mn-lt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1132445" y="1997793"/>
            <a:ext cx="7570229" cy="4092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00FF"/>
              </a:buClr>
              <a:buSzPct val="80000"/>
              <a:buFont typeface="Wingdings"/>
              <a:buChar char="Ø"/>
            </a:pPr>
            <a:r>
              <a:rPr lang="en-US" sz="2800" smtClean="0"/>
              <a:t>Identify </a:t>
            </a:r>
            <a:r>
              <a:rPr lang="en-US" sz="2800"/>
              <a:t>&amp; </a:t>
            </a:r>
            <a:r>
              <a:rPr lang="en-US" sz="2800" smtClean="0"/>
              <a:t>Merge Data </a:t>
            </a:r>
            <a:r>
              <a:rPr lang="en-US" sz="2800"/>
              <a:t>Sources</a:t>
            </a:r>
          </a:p>
          <a:p>
            <a:pPr marL="457200" indent="-457200">
              <a:buClr>
                <a:srgbClr val="0000FF"/>
              </a:buClr>
              <a:buSzPct val="80000"/>
              <a:buFont typeface="Wingdings"/>
              <a:buChar char="Ø"/>
            </a:pPr>
            <a:endParaRPr lang="en-US" sz="2800"/>
          </a:p>
          <a:p>
            <a:pPr marL="457200" indent="-457200">
              <a:buClr>
                <a:srgbClr val="0000FF"/>
              </a:buClr>
              <a:buSzPct val="80000"/>
              <a:buFont typeface="Wingdings"/>
              <a:buChar char="Ø"/>
            </a:pPr>
            <a:r>
              <a:rPr lang="en-US" sz="2800"/>
              <a:t>That Provide Unique Insights</a:t>
            </a:r>
          </a:p>
          <a:p>
            <a:pPr marL="457200" indent="-457200">
              <a:buClr>
                <a:srgbClr val="0000FF"/>
              </a:buClr>
              <a:buSzPct val="80000"/>
              <a:buFont typeface="Wingdings"/>
              <a:buChar char="Ø"/>
            </a:pPr>
            <a:endParaRPr lang="en-US" sz="2800"/>
          </a:p>
          <a:p>
            <a:pPr marL="457200" indent="-457200">
              <a:buClr>
                <a:srgbClr val="0000FF"/>
              </a:buClr>
              <a:buSzPct val="80000"/>
              <a:buFont typeface="Wingdings"/>
              <a:buChar char="Ø"/>
            </a:pPr>
            <a:r>
              <a:rPr lang="en-US" sz="2800"/>
              <a:t>And Suggest </a:t>
            </a:r>
            <a:r>
              <a:rPr lang="en-US" sz="2800" smtClean="0"/>
              <a:t>Novel Approaches </a:t>
            </a:r>
          </a:p>
          <a:p>
            <a:pPr marL="457200" indent="-457200">
              <a:buClr>
                <a:srgbClr val="0000FF"/>
              </a:buClr>
              <a:buSzPct val="80000"/>
              <a:buFont typeface="Wingdings"/>
              <a:buChar char="Ø"/>
            </a:pPr>
            <a:endParaRPr lang="en-US" sz="2800" smtClean="0"/>
          </a:p>
          <a:p>
            <a:pPr marL="457200" indent="-457200">
              <a:buClr>
                <a:srgbClr val="0000FF"/>
              </a:buClr>
              <a:buSzPct val="80000"/>
              <a:buFont typeface="Wingdings"/>
              <a:buChar char="Ø"/>
            </a:pPr>
            <a:r>
              <a:rPr lang="en-US" sz="2800" smtClean="0"/>
              <a:t>To Address Population Health Challenges</a:t>
            </a:r>
            <a:endParaRPr lang="en-US" sz="280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3"/>
            <a:ext cx="3973484" cy="17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9739"/>
      </p:ext>
    </p:extLst>
  </p:cSld>
  <p:clrMapOvr>
    <a:masterClrMapping/>
  </p:clrMapOvr>
  <p:transition spd="slow" advTm="1000">
    <p:fade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7"/>
            <a:ext cx="3973484" cy="1793987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1171575" y="2171701"/>
            <a:ext cx="7474405" cy="9286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cap="none" smtClean="0">
                <a:latin typeface="+mn-lt"/>
              </a:rPr>
              <a:t>Clinician Point of Care Decision Support</a:t>
            </a:r>
            <a:endParaRPr lang="en-US" sz="4800" cap="none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772" y="3461704"/>
            <a:ext cx="605117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Leveraging Hospital EHR Data</a:t>
            </a:r>
            <a:endParaRPr lang="en-US" sz="2800"/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487"/>
      </p:ext>
    </p:extLst>
  </p:cSld>
  <p:clrMapOvr>
    <a:masterClrMapping/>
  </p:clrMapOvr>
  <p:transition spd="slow" advTm="1000">
    <p:fade/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17564" y="5882070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t>41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GeoHealth Dashboard Data Flow </a:t>
            </a:r>
            <a:r>
              <a:rPr lang="mr-IN" sz="3200" cap="none" smtClean="0">
                <a:latin typeface="+mn-lt"/>
              </a:rPr>
              <a:t>–</a:t>
            </a:r>
            <a:r>
              <a:rPr lang="en-US" sz="3200" cap="none" smtClean="0">
                <a:latin typeface="+mn-lt"/>
              </a:rPr>
              <a:t> </a:t>
            </a:r>
            <a:r>
              <a:rPr lang="en-US" sz="3200" i="1" cap="none" smtClean="0">
                <a:latin typeface="+mn-lt"/>
              </a:rPr>
              <a:t>Process Data</a:t>
            </a:r>
            <a:endParaRPr lang="en-US" sz="3200" b="1" i="1" cap="none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9974" y="2212584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HSR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</a:rPr>
              <a:t>Database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48" y="2105280"/>
            <a:ext cx="1578428" cy="1578428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2918977" y="5053454"/>
            <a:ext cx="2275224" cy="466734"/>
          </a:xfrm>
          <a:custGeom>
            <a:gdLst>
              <a:gd name="connsiteX0" fmla="*/ 0 w 2906264"/>
              <a:gd name="connsiteY0" fmla="*/ 233367 h 466734"/>
              <a:gd name="connsiteX1" fmla="*/ 1453132 w 2906264"/>
              <a:gd name="connsiteY1" fmla="*/ 0 h 466734"/>
              <a:gd name="connsiteX2" fmla="*/ 2906264 w 2906264"/>
              <a:gd name="connsiteY2" fmla="*/ 233367 h 466734"/>
              <a:gd name="connsiteX3" fmla="*/ 1453132 w 2906264"/>
              <a:gd name="connsiteY3" fmla="*/ 466734 h 466734"/>
              <a:gd name="connsiteX4" fmla="*/ 0 w 2906264"/>
              <a:gd name="connsiteY4" fmla="*/ 233367 h 4667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264" h="466733">
                <a:moveTo>
                  <a:pt x="0" y="233367"/>
                </a:moveTo>
                <a:cubicBezTo>
                  <a:pt x="0" y="104482"/>
                  <a:pt x="650589" y="0"/>
                  <a:pt x="1453132" y="0"/>
                </a:cubicBezTo>
                <a:cubicBezTo>
                  <a:pt x="2255675" y="0"/>
                  <a:pt x="2906264" y="104482"/>
                  <a:pt x="2906264" y="233367"/>
                </a:cubicBezTo>
                <a:cubicBezTo>
                  <a:pt x="2906264" y="362252"/>
                  <a:pt x="2255675" y="466734"/>
                  <a:pt x="1453132" y="466734"/>
                </a:cubicBezTo>
                <a:cubicBezTo>
                  <a:pt x="650589" y="466734"/>
                  <a:pt x="0" y="362252"/>
                  <a:pt x="0" y="233367"/>
                </a:cubicBezTo>
                <a:close/>
              </a:path>
            </a:pathLst>
          </a:custGeom>
          <a:solidFill>
            <a:srgbClr val="1656F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9743" tIns="92482" rIns="449743" bIns="92482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/>
              <a:t>Unstructured-NLP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61" y="4108511"/>
            <a:ext cx="944943" cy="944943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1321005" y="4580983"/>
            <a:ext cx="1034956" cy="391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8" y="946118"/>
            <a:ext cx="2089755" cy="1630817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2303773" y="1761527"/>
            <a:ext cx="766201" cy="1189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702436" y="2951428"/>
            <a:ext cx="367538" cy="1162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5487844"/>
            <a:ext cx="2532712" cy="13701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2" y="4390995"/>
            <a:ext cx="749126" cy="74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3842"/>
      </p:ext>
    </p:extLst>
  </p:cSld>
  <p:clrMapOvr>
    <a:masterClrMapping/>
  </p:clrMapOvr>
  <p:transition spd="slow" advTm="1000">
    <p:fade/>
  </p:transition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378"/>
            <a:ext cx="2089755" cy="16308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90172" y="2705679"/>
            <a:ext cx="1289822" cy="12898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174700" y="5690523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t>42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GeoHealth Dashboard Data Flow </a:t>
            </a:r>
            <a:r>
              <a:rPr lang="mr-IN" sz="3200" cap="none" smtClean="0">
                <a:latin typeface="+mn-lt"/>
              </a:rPr>
              <a:t>–</a:t>
            </a:r>
            <a:r>
              <a:rPr lang="en-US" sz="3200" cap="none" smtClean="0">
                <a:latin typeface="+mn-lt"/>
              </a:rPr>
              <a:t> </a:t>
            </a:r>
            <a:r>
              <a:rPr lang="en-US" sz="3200" i="1" cap="none" smtClean="0">
                <a:latin typeface="+mn-lt"/>
              </a:rPr>
              <a:t>Map Opioid Data</a:t>
            </a:r>
            <a:endParaRPr lang="en-US" sz="3200" b="1" i="1" cap="none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8584" y="2383048"/>
            <a:ext cx="14505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GeoHealth</a:t>
            </a:r>
          </a:p>
          <a:p>
            <a:endParaRPr lang="en-US" sz="24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endParaRPr lang="en-US" sz="2400" smtClean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endParaRPr lang="en-US" sz="24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en-US" sz="240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Dashboard</a:t>
            </a:r>
            <a:endParaRPr lang="en-US" sz="24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9" name="Striped Right Arrow 18"/>
          <p:cNvSpPr/>
          <p:nvPr/>
        </p:nvSpPr>
        <p:spPr>
          <a:xfrm>
            <a:off x="4174467" y="3310865"/>
            <a:ext cx="528923" cy="5847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1" y="4114801"/>
            <a:ext cx="1202912" cy="1202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" y="4270282"/>
            <a:ext cx="944943" cy="944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49" y="2057440"/>
            <a:ext cx="2590800" cy="2590800"/>
          </a:xfrm>
          <a:prstGeom prst="rect">
            <a:avLst/>
          </a:prstGeom>
        </p:spPr>
      </p:pic>
      <p:cxnSp>
        <p:nvCxnSpPr>
          <p:cNvPr id="23" name="Elbow Connector 22"/>
          <p:cNvCxnSpPr/>
          <p:nvPr/>
        </p:nvCxnSpPr>
        <p:spPr>
          <a:xfrm rot="16200000" flipH="1">
            <a:off x="7279025" y="3998365"/>
            <a:ext cx="1722820" cy="404164"/>
          </a:xfrm>
          <a:prstGeom prst="bentConnector3">
            <a:avLst>
              <a:gd name="adj1" fmla="val 715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3"/>
            <a:endCxn id="8" idx="1"/>
          </p:cNvCxnSpPr>
          <p:nvPr/>
        </p:nvCxnSpPr>
        <p:spPr>
          <a:xfrm flipV="1">
            <a:off x="5927649" y="3352544"/>
            <a:ext cx="480935" cy="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6" y="906236"/>
            <a:ext cx="2283112" cy="1734457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H="1">
            <a:off x="1339122" y="2824843"/>
            <a:ext cx="0" cy="117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97566" y="4114801"/>
            <a:ext cx="2692591" cy="12029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>
            <a:stCxn id="39" idx="3"/>
            <a:endCxn id="9" idx="1"/>
          </p:cNvCxnSpPr>
          <p:nvPr/>
        </p:nvCxnSpPr>
        <p:spPr>
          <a:xfrm flipV="1">
            <a:off x="2890157" y="3352840"/>
            <a:ext cx="446692" cy="13634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9" y="4002778"/>
            <a:ext cx="638525" cy="638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01088" y="4613813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Analytic </a:t>
            </a:r>
          </a:p>
          <a:p>
            <a:pPr algn="ctr"/>
            <a:r>
              <a:rPr lang="en-US" smtClean="0"/>
              <a:t>Engine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32492" y="2178512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HSR </a:t>
            </a:r>
          </a:p>
          <a:p>
            <a:r>
              <a:rPr lang="en-US" smtClean="0"/>
              <a:t>Database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3" y="1253959"/>
            <a:ext cx="2532712" cy="13701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44" y="632709"/>
            <a:ext cx="492699" cy="4926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6" y="5129487"/>
            <a:ext cx="2943225" cy="17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41371"/>
      </p:ext>
    </p:extLst>
  </p:cSld>
  <p:clrMapOvr>
    <a:masterClrMapping/>
  </p:clrMapOvr>
  <p:transition spd="slow" advTm="1000">
    <p:fade/>
  </p:transition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378"/>
            <a:ext cx="2089755" cy="16308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90172" y="2705679"/>
            <a:ext cx="1289822" cy="12898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174700" y="5690523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t>43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Merging OARM &amp; Opioid Heat Map </a:t>
            </a:r>
            <a:endParaRPr lang="en-US" sz="3200" b="1" i="1" cap="none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8584" y="2383048"/>
            <a:ext cx="14505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GeoHealth</a:t>
            </a:r>
          </a:p>
          <a:p>
            <a:endParaRPr lang="en-US" sz="24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endParaRPr lang="en-US" sz="2400" smtClean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endParaRPr lang="en-US" sz="24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en-US" sz="240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Dashboard</a:t>
            </a:r>
            <a:endParaRPr lang="en-US" sz="240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9" name="Striped Right Arrow 18"/>
          <p:cNvSpPr/>
          <p:nvPr/>
        </p:nvSpPr>
        <p:spPr>
          <a:xfrm>
            <a:off x="4174467" y="3310865"/>
            <a:ext cx="528923" cy="5847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1" y="4114801"/>
            <a:ext cx="1202912" cy="1202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" y="4270282"/>
            <a:ext cx="944943" cy="944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49" y="2057440"/>
            <a:ext cx="2590800" cy="2590800"/>
          </a:xfrm>
          <a:prstGeom prst="rect">
            <a:avLst/>
          </a:prstGeom>
        </p:spPr>
      </p:pic>
      <p:cxnSp>
        <p:nvCxnSpPr>
          <p:cNvPr id="23" name="Elbow Connector 22"/>
          <p:cNvCxnSpPr/>
          <p:nvPr/>
        </p:nvCxnSpPr>
        <p:spPr>
          <a:xfrm rot="16200000" flipH="1">
            <a:off x="7453117" y="4185157"/>
            <a:ext cx="1750992" cy="240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3"/>
            <a:endCxn id="8" idx="1"/>
          </p:cNvCxnSpPr>
          <p:nvPr/>
        </p:nvCxnSpPr>
        <p:spPr>
          <a:xfrm flipV="1">
            <a:off x="5927649" y="3352544"/>
            <a:ext cx="480935" cy="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6" y="906236"/>
            <a:ext cx="2283112" cy="1734457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H="1">
            <a:off x="1339122" y="2824843"/>
            <a:ext cx="0" cy="117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97566" y="4114801"/>
            <a:ext cx="2692591" cy="12029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>
            <a:stCxn id="39" idx="3"/>
            <a:endCxn id="9" idx="1"/>
          </p:cNvCxnSpPr>
          <p:nvPr/>
        </p:nvCxnSpPr>
        <p:spPr>
          <a:xfrm flipV="1">
            <a:off x="2890157" y="3352840"/>
            <a:ext cx="446692" cy="13634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9" y="4002778"/>
            <a:ext cx="638525" cy="638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01088" y="4613813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Analytic </a:t>
            </a:r>
          </a:p>
          <a:p>
            <a:pPr algn="ctr"/>
            <a:r>
              <a:rPr lang="en-US" smtClean="0"/>
              <a:t>Engine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32492" y="2178512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HSR </a:t>
            </a:r>
          </a:p>
          <a:p>
            <a:r>
              <a:rPr lang="en-US" smtClean="0"/>
              <a:t>Database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3" y="1253959"/>
            <a:ext cx="2532712" cy="13701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6" y="5129487"/>
            <a:ext cx="2943225" cy="17142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24" y="801993"/>
            <a:ext cx="638793" cy="638793"/>
          </a:xfrm>
          <a:prstGeom prst="rect">
            <a:avLst/>
          </a:prstGeom>
        </p:spPr>
      </p:pic>
      <p:cxnSp>
        <p:nvCxnSpPr>
          <p:cNvPr id="27" name="Elbow Connector 26"/>
          <p:cNvCxnSpPr>
            <a:endCxn id="26" idx="3"/>
          </p:cNvCxnSpPr>
          <p:nvPr/>
        </p:nvCxnSpPr>
        <p:spPr>
          <a:xfrm rot="10800000">
            <a:off x="3459918" y="1121391"/>
            <a:ext cx="4399257" cy="2189475"/>
          </a:xfrm>
          <a:prstGeom prst="bentConnector3">
            <a:avLst>
              <a:gd name="adj1" fmla="val -10422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991567" y="801227"/>
            <a:ext cx="1378746" cy="880034"/>
          </a:xfrm>
          <a:prstGeom prst="ellipse">
            <a:avLst/>
          </a:prstGeom>
          <a:solidFill>
            <a:schemeClr val="bg1"/>
          </a:solidFill>
          <a:ln>
            <a:solidFill>
              <a:srgbClr val="165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OARM</a:t>
            </a:r>
            <a:endParaRPr lang="en-US" sz="2000">
              <a:solidFill>
                <a:srgbClr val="FF0000"/>
              </a:solidFill>
            </a:endParaRPr>
          </a:p>
        </p:txBody>
      </p:sp>
      <p:cxnSp>
        <p:nvCxnSpPr>
          <p:cNvPr id="31" name="Elbow Connector 30"/>
          <p:cNvCxnSpPr>
            <a:stCxn id="25" idx="1"/>
            <a:endCxn id="18" idx="2"/>
          </p:cNvCxnSpPr>
          <p:nvPr/>
        </p:nvCxnSpPr>
        <p:spPr>
          <a:xfrm rot="10800000">
            <a:off x="5529438" y="5260144"/>
            <a:ext cx="657048" cy="726456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248395"/>
      </p:ext>
    </p:extLst>
  </p:cSld>
  <p:clrMapOvr>
    <a:masterClrMapping/>
  </p:clrMapOvr>
  <p:transition spd="slow" advTm="1000">
    <p:fade/>
  </p:transition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" y="1318335"/>
            <a:ext cx="9104912" cy="55233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44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Risk Score at Point-of-Care </a:t>
            </a:r>
            <a:endParaRPr lang="en-US" sz="3200" b="1" i="1" cap="none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1811" y="1448967"/>
            <a:ext cx="1436461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Risk Score:</a:t>
            </a:r>
          </a:p>
          <a:p>
            <a:r>
              <a:rPr lang="en-US" smtClean="0">
                <a:solidFill>
                  <a:schemeClr val="bg1"/>
                </a:solidFill>
              </a:rPr>
              <a:t>HIGH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396843" y="1048917"/>
            <a:ext cx="506186" cy="269418"/>
          </a:xfrm>
          <a:prstGeom prst="straightConnector1">
            <a:avLst/>
          </a:prstGeom>
          <a:ln w="22225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40922" y="699021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Risk Score reported to Clinician within EHR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36125"/>
      </p:ext>
    </p:extLst>
  </p:cSld>
  <p:clrMapOvr>
    <a:masterClrMapping/>
  </p:clrMapOvr>
  <p:transition spd="slow" advTm="1000">
    <p:fade/>
  </p:transition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45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Risk Score at Point-of-Care </a:t>
            </a:r>
            <a:endParaRPr lang="en-US" sz="3200" b="1" i="1" cap="none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4225" y="1275403"/>
            <a:ext cx="100309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High Risk</a:t>
            </a:r>
            <a:endParaRPr lang="en-US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05926"/>
      </p:ext>
    </p:extLst>
  </p:cSld>
  <p:clrMapOvr>
    <a:masterClrMapping/>
  </p:clrMapOvr>
  <p:transition spd="slow" advTm="1000">
    <p:fade/>
  </p:transition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46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>
                <a:latin typeface="+mn-lt"/>
              </a:rPr>
              <a:t>Opioid Abuse Related Mortality </a:t>
            </a:r>
            <a:endParaRPr lang="en-US" sz="3200" b="1" cap="none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399" y="1133341"/>
            <a:ext cx="8550276" cy="5391246"/>
          </a:xfrm>
        </p:spPr>
        <p:txBody>
          <a:bodyPr>
            <a:normAutofit/>
          </a:bodyPr>
          <a:lstStyle/>
          <a:p>
            <a:pPr marL="471488" lvl="1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b="0" smtClean="0"/>
              <a:t>Sensitivity 0.70 </a:t>
            </a:r>
            <a:r>
              <a:rPr lang="en-US" sz="2400" b="0"/>
              <a:t>in predicting mortality </a:t>
            </a:r>
            <a:endParaRPr lang="en-US" sz="2400" b="0" smtClean="0"/>
          </a:p>
          <a:p>
            <a:pPr marL="471488" lvl="1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400" smtClean="0"/>
          </a:p>
          <a:p>
            <a:pPr marL="471488" lvl="1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Especially effective for </a:t>
            </a:r>
            <a:r>
              <a:rPr lang="en-US" sz="2400" b="0" smtClean="0"/>
              <a:t>age </a:t>
            </a:r>
            <a:r>
              <a:rPr lang="en-US" sz="2400" b="0"/>
              <a:t>cohort 45-54</a:t>
            </a:r>
          </a:p>
          <a:p>
            <a:pPr marL="471488" lvl="1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400" b="0"/>
          </a:p>
          <a:p>
            <a:pPr marL="471488" lvl="1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b="0" smtClean="0"/>
              <a:t>More </a:t>
            </a:r>
            <a:r>
              <a:rPr lang="en-US" sz="2400" b="0"/>
              <a:t>useful than self reported risk stratification tools in identifying patients at high risk of opioid related mortality</a:t>
            </a:r>
          </a:p>
          <a:p>
            <a:pPr>
              <a:buClr>
                <a:srgbClr val="0000FF"/>
              </a:buClr>
              <a:buSzPct val="80000"/>
            </a:pP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12954727"/>
      </p:ext>
    </p:extLst>
  </p:cSld>
  <p:clrMapOvr>
    <a:masterClrMapping/>
  </p:clrMapOvr>
  <p:transition spd="slow" advTm="1000">
    <p:fade/>
  </p:transition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47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49747" y="6068060"/>
            <a:ext cx="2083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Economic</a:t>
            </a:r>
            <a:endParaRPr lang="en-US" sz="2400" b="1"/>
          </a:p>
        </p:txBody>
      </p:sp>
      <p:sp>
        <p:nvSpPr>
          <p:cNvPr id="15" name="TextBox 14"/>
          <p:cNvSpPr txBox="1"/>
          <p:nvPr/>
        </p:nvSpPr>
        <p:spPr>
          <a:xfrm rot="2374674">
            <a:off x="7304615" y="1142208"/>
            <a:ext cx="141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Social</a:t>
            </a:r>
            <a:endParaRPr lang="en-US" sz="2400" b="1"/>
          </a:p>
        </p:txBody>
      </p:sp>
      <p:sp>
        <p:nvSpPr>
          <p:cNvPr id="6" name="TextBox 5"/>
          <p:cNvSpPr txBox="1"/>
          <p:nvPr/>
        </p:nvSpPr>
        <p:spPr>
          <a:xfrm>
            <a:off x="992292" y="1244359"/>
            <a:ext cx="37919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Clr>
                <a:srgbClr val="1656FD"/>
              </a:buClr>
              <a:buFont typeface="Arial"/>
              <a:buChar char="•"/>
            </a:pPr>
            <a:r>
              <a:rPr lang="en-US" smtClean="0"/>
              <a:t>Save 12 minutes physicians spend on average in diagnosis of opioid patients </a:t>
            </a:r>
          </a:p>
          <a:p>
            <a:pPr marL="114300" indent="-114300">
              <a:buClr>
                <a:srgbClr val="1656FD"/>
              </a:buClr>
              <a:buFont typeface="Arial"/>
              <a:buChar char="•"/>
            </a:pPr>
            <a:r>
              <a:rPr lang="en-US"/>
              <a:t>Reduce unnecessary prescriptions</a:t>
            </a:r>
          </a:p>
          <a:p>
            <a:pPr marL="114300" indent="-114300">
              <a:buClr>
                <a:srgbClr val="1656FD"/>
              </a:buClr>
              <a:buFont typeface="Arial"/>
              <a:buChar char="•"/>
            </a:pPr>
            <a:r>
              <a:rPr lang="en-US"/>
              <a:t>Reduce opioid-related </a:t>
            </a:r>
            <a:r>
              <a:rPr lang="en-US" smtClean="0"/>
              <a:t>admissions, complications, readmissions</a:t>
            </a:r>
            <a:endParaRPr lang="en-US"/>
          </a:p>
          <a:p>
            <a:pPr marL="342900" indent="-342900">
              <a:buAutoNum type="arabicPeriod"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97897" y="1173886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Lives Saved = </a:t>
            </a:r>
          </a:p>
          <a:p>
            <a:r>
              <a:rPr lang="en-US" smtClean="0"/>
              <a:t>Stronger Families = </a:t>
            </a:r>
          </a:p>
          <a:p>
            <a:r>
              <a:rPr lang="en-US" smtClean="0"/>
              <a:t>Better Communities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98116" y="4682539"/>
            <a:ext cx="407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mtClean="0"/>
              <a:t>Improved productivity</a:t>
            </a:r>
          </a:p>
          <a:p>
            <a:pPr marL="342900" indent="-342900">
              <a:buAutoNum type="arabicPeriod"/>
            </a:pPr>
            <a:r>
              <a:rPr lang="en-US" smtClean="0"/>
              <a:t>Increased tax revenues</a:t>
            </a:r>
            <a:endParaRPr lang="en-US"/>
          </a:p>
        </p:txBody>
      </p:sp>
      <p:sp>
        <p:nvSpPr>
          <p:cNvPr id="19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Benefits </a:t>
            </a:r>
            <a:endParaRPr lang="en-US" sz="3200" b="1" i="1" cap="none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5658" y="227809"/>
            <a:ext cx="4640635" cy="4572000"/>
          </a:xfrm>
          <a:prstGeom prst="ellipse">
            <a:avLst/>
          </a:prstGeom>
          <a:solidFill>
            <a:srgbClr val="FFC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67746" y="2097216"/>
            <a:ext cx="4262841" cy="4628705"/>
          </a:xfrm>
          <a:prstGeom prst="ellipse">
            <a:avLst/>
          </a:prstGeom>
          <a:solidFill>
            <a:srgbClr val="00B0F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Oval 26"/>
          <p:cNvSpPr/>
          <p:nvPr/>
        </p:nvSpPr>
        <p:spPr>
          <a:xfrm>
            <a:off x="4255961" y="227809"/>
            <a:ext cx="4299744" cy="4432300"/>
          </a:xfrm>
          <a:prstGeom prst="ellipse">
            <a:avLst/>
          </a:prstGeom>
          <a:solidFill>
            <a:srgbClr val="92D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" name="TextBox 28"/>
          <p:cNvSpPr txBox="1"/>
          <p:nvPr/>
        </p:nvSpPr>
        <p:spPr>
          <a:xfrm>
            <a:off x="1621253" y="677352"/>
            <a:ext cx="127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Clinical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438899309"/>
      </p:ext>
    </p:extLst>
  </p:cSld>
  <p:clrMapOvr>
    <a:masterClrMapping/>
  </p:clrMapOvr>
  <p:transition spd="slow" advTm="1000">
    <p:fade/>
  </p:transition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48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11797" y="6195385"/>
            <a:ext cx="2083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Economic</a:t>
            </a:r>
            <a:endParaRPr lang="en-US" sz="2400" b="1"/>
          </a:p>
        </p:txBody>
      </p:sp>
      <p:sp>
        <p:nvSpPr>
          <p:cNvPr id="15" name="TextBox 14"/>
          <p:cNvSpPr txBox="1"/>
          <p:nvPr/>
        </p:nvSpPr>
        <p:spPr>
          <a:xfrm rot="2374674">
            <a:off x="7201400" y="874457"/>
            <a:ext cx="141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Social</a:t>
            </a:r>
            <a:endParaRPr lang="en-US" sz="2400" b="1"/>
          </a:p>
        </p:txBody>
      </p:sp>
      <p:sp>
        <p:nvSpPr>
          <p:cNvPr id="6" name="TextBox 5"/>
          <p:cNvSpPr txBox="1"/>
          <p:nvPr/>
        </p:nvSpPr>
        <p:spPr>
          <a:xfrm>
            <a:off x="1151306" y="1073117"/>
            <a:ext cx="37919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Clr>
                <a:srgbClr val="1656FD"/>
              </a:buClr>
              <a:buFont typeface="Arial"/>
              <a:buChar char="•"/>
            </a:pPr>
            <a:r>
              <a:rPr lang="en-US" smtClean="0"/>
              <a:t>Save 12 minutes physicians spend on average in diagnosis of opioid patients </a:t>
            </a:r>
            <a:r>
              <a:rPr lang="mr-IN" smtClean="0"/>
              <a:t>–</a:t>
            </a:r>
            <a:r>
              <a:rPr lang="en-US" smtClean="0"/>
              <a:t> </a:t>
            </a:r>
            <a:r>
              <a:rPr lang="en-US" b="1" smtClean="0"/>
              <a:t>Save</a:t>
            </a:r>
            <a:r>
              <a:rPr lang="en-US" smtClean="0"/>
              <a:t> </a:t>
            </a:r>
            <a:r>
              <a:rPr lang="en-US" b="1" smtClean="0"/>
              <a:t>$400/minute</a:t>
            </a:r>
            <a:r>
              <a:rPr lang="en-US" smtClean="0"/>
              <a:t> </a:t>
            </a:r>
          </a:p>
          <a:p>
            <a:pPr marL="114300" indent="-114300">
              <a:buClr>
                <a:srgbClr val="1656FD"/>
              </a:buClr>
              <a:buFont typeface="Arial"/>
              <a:buChar char="•"/>
            </a:pPr>
            <a:r>
              <a:rPr lang="en-US"/>
              <a:t>Reduce unnecessary </a:t>
            </a:r>
            <a:r>
              <a:rPr lang="en-US" smtClean="0"/>
              <a:t>prescriptions </a:t>
            </a:r>
            <a:r>
              <a:rPr lang="mr-IN" smtClean="0"/>
              <a:t>–</a:t>
            </a:r>
            <a:r>
              <a:rPr lang="en-US" smtClean="0"/>
              <a:t> </a:t>
            </a:r>
            <a:r>
              <a:rPr lang="en-US" b="1" smtClean="0"/>
              <a:t>Save $6000-$14,000 per year</a:t>
            </a:r>
            <a:endParaRPr lang="en-US" b="1"/>
          </a:p>
          <a:p>
            <a:pPr marL="114300" indent="-114300">
              <a:buClr>
                <a:srgbClr val="1656FD"/>
              </a:buClr>
              <a:buFont typeface="Arial"/>
              <a:buChar char="•"/>
            </a:pPr>
            <a:r>
              <a:rPr lang="en-US"/>
              <a:t>Reduce opioid-related </a:t>
            </a:r>
            <a:r>
              <a:rPr lang="en-US" smtClean="0"/>
              <a:t>admissions, complications, readmissions </a:t>
            </a:r>
            <a:r>
              <a:rPr lang="mr-IN" smtClean="0"/>
              <a:t>–</a:t>
            </a:r>
            <a:r>
              <a:rPr lang="en-US" smtClean="0"/>
              <a:t> </a:t>
            </a:r>
            <a:r>
              <a:rPr lang="en-US" b="1" smtClean="0"/>
              <a:t>Save $12,900 per patient</a:t>
            </a:r>
            <a:endParaRPr lang="en-US" b="1"/>
          </a:p>
          <a:p>
            <a:pPr marL="342900" indent="-342900">
              <a:buAutoNum type="arabicPeriod"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20088" y="744503"/>
            <a:ext cx="2971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Lives Saved = </a:t>
            </a:r>
          </a:p>
          <a:p>
            <a:r>
              <a:rPr lang="en-US" smtClean="0"/>
              <a:t>Stronger Families = </a:t>
            </a:r>
          </a:p>
          <a:p>
            <a:r>
              <a:rPr lang="en-US" smtClean="0"/>
              <a:t>Better Communities </a:t>
            </a:r>
            <a:endParaRPr lang="en-US" b="1" smtClean="0"/>
          </a:p>
          <a:p>
            <a:endParaRPr lang="en-US" smtClean="0"/>
          </a:p>
          <a:p>
            <a:r>
              <a:rPr lang="en-US" b="1" smtClean="0"/>
              <a:t>Reduce Child Care &amp; </a:t>
            </a:r>
          </a:p>
          <a:p>
            <a:r>
              <a:rPr lang="en-US" b="1" smtClean="0"/>
              <a:t>Education spending by $4K per addict 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2961451" y="4391247"/>
            <a:ext cx="4071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mtClean="0"/>
              <a:t>Improved productivity </a:t>
            </a:r>
            <a:r>
              <a:rPr lang="mr-IN" smtClean="0"/>
              <a:t>–</a:t>
            </a:r>
            <a:r>
              <a:rPr lang="en-US" smtClean="0"/>
              <a:t> </a:t>
            </a:r>
            <a:r>
              <a:rPr lang="en-US" b="1" smtClean="0"/>
              <a:t>Saves $20,500 per employee </a:t>
            </a:r>
          </a:p>
          <a:p>
            <a:pPr marL="342900" indent="-342900">
              <a:buAutoNum type="arabicPeriod"/>
            </a:pPr>
            <a:r>
              <a:rPr lang="en-US" smtClean="0"/>
              <a:t>Increased tax revenues </a:t>
            </a:r>
            <a:r>
              <a:rPr lang="mr-IN" b="1" smtClean="0"/>
              <a:t>–</a:t>
            </a:r>
            <a:r>
              <a:rPr lang="en-US" b="1" smtClean="0"/>
              <a:t> Save up to $8,000 per person in tax revenues</a:t>
            </a:r>
            <a:endParaRPr lang="en-US" b="1"/>
          </a:p>
        </p:txBody>
      </p:sp>
      <p:sp>
        <p:nvSpPr>
          <p:cNvPr id="19" name="Title 1"/>
          <p:cNvSpPr txBox="1"/>
          <p:nvPr/>
        </p:nvSpPr>
        <p:spPr>
          <a:xfrm>
            <a:off x="0" y="75635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Benefits </a:t>
            </a:r>
            <a:endParaRPr lang="en-US" sz="3200" b="1" i="1" cap="none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7604" y="184368"/>
            <a:ext cx="4640635" cy="4572000"/>
          </a:xfrm>
          <a:prstGeom prst="ellipse">
            <a:avLst/>
          </a:prstGeom>
          <a:solidFill>
            <a:srgbClr val="FFC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94966" y="75635"/>
            <a:ext cx="4299744" cy="4432300"/>
          </a:xfrm>
          <a:prstGeom prst="ellipse">
            <a:avLst/>
          </a:prstGeom>
          <a:solidFill>
            <a:srgbClr val="92D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" name="TextBox 28"/>
          <p:cNvSpPr txBox="1"/>
          <p:nvPr/>
        </p:nvSpPr>
        <p:spPr>
          <a:xfrm>
            <a:off x="1772928" y="478670"/>
            <a:ext cx="127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Clinical</a:t>
            </a:r>
            <a:endParaRPr lang="en-US" sz="2400" b="1"/>
          </a:p>
        </p:txBody>
      </p:sp>
      <p:sp>
        <p:nvSpPr>
          <p:cNvPr id="2" name="TextBox 1"/>
          <p:cNvSpPr txBox="1"/>
          <p:nvPr/>
        </p:nvSpPr>
        <p:spPr>
          <a:xfrm>
            <a:off x="5455182" y="3392953"/>
            <a:ext cx="2600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Save $800,000 to GDP per life saved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47873"/>
      </p:ext>
    </p:extLst>
  </p:cSld>
  <p:clrMapOvr>
    <a:masterClrMapping/>
  </p:clrMapOvr>
  <p:transition spd="slow" advTm="1000">
    <p:fade/>
  </p:transition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507839"/>
              </p:ext>
            </p:extLst>
          </p:nvPr>
        </p:nvGraphicFramePr>
        <p:xfrm>
          <a:off x="193674" y="709844"/>
          <a:ext cx="8729809" cy="5829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126"/>
                <a:gridCol w="7089683"/>
              </a:tblGrid>
              <a:tr h="699141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Who</a:t>
                      </a:r>
                      <a:endParaRPr lang="en-US"/>
                    </a:p>
                  </a:txBody>
                  <a:tcPr>
                    <a:solidFill>
                      <a:srgbClr val="1656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How </a:t>
                      </a:r>
                      <a:r>
                        <a:rPr lang="mr-IN" smtClean="0"/>
                        <a:t>–</a:t>
                      </a:r>
                      <a:r>
                        <a:rPr lang="en-US" smtClean="0"/>
                        <a:t> Cost</a:t>
                      </a:r>
                      <a:r>
                        <a:rPr lang="en-US" baseline="0" smtClean="0"/>
                        <a:t> Savings &amp; Productivity Gains</a:t>
                      </a:r>
                      <a:endParaRPr lang="en-US"/>
                    </a:p>
                  </a:txBody>
                  <a:tcPr>
                    <a:solidFill>
                      <a:srgbClr val="1656FD"/>
                    </a:solidFill>
                  </a:tcPr>
                </a:tc>
              </a:tr>
              <a:tr h="998772">
                <a:tc>
                  <a:txBody>
                    <a:bodyPr/>
                    <a:lstStyle/>
                    <a:p>
                      <a:r>
                        <a:rPr lang="en-US" smtClean="0"/>
                        <a:t>Providers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$400/minute</a:t>
                      </a:r>
                      <a:r>
                        <a:rPr lang="en-US" b="1" baseline="0" smtClean="0"/>
                        <a:t> </a:t>
                      </a:r>
                      <a:r>
                        <a:rPr lang="en-US" baseline="0" smtClean="0"/>
                        <a:t>saved diagnosing patient;</a:t>
                      </a:r>
                    </a:p>
                    <a:p>
                      <a:r>
                        <a:rPr lang="en-US" baseline="0" smtClean="0"/>
                        <a:t>Clinician time saved per opioid-related patient visit, safer workplace environment</a:t>
                      </a:r>
                      <a:endParaRPr lang="en-US"/>
                    </a:p>
                  </a:txBody>
                  <a:tcPr/>
                </a:tc>
              </a:tr>
              <a:tr h="957743">
                <a:tc>
                  <a:txBody>
                    <a:bodyPr/>
                    <a:lstStyle/>
                    <a:p>
                      <a:r>
                        <a:rPr lang="en-US" smtClean="0"/>
                        <a:t>Payers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Over</a:t>
                      </a:r>
                      <a:r>
                        <a:rPr lang="en-US" baseline="0" smtClean="0"/>
                        <a:t> </a:t>
                      </a:r>
                      <a:r>
                        <a:rPr lang="en-US" b="1" baseline="0" smtClean="0"/>
                        <a:t>$20,000 </a:t>
                      </a:r>
                      <a:r>
                        <a:rPr lang="en-US" baseline="0" smtClean="0"/>
                        <a:t>per year per patient;</a:t>
                      </a:r>
                    </a:p>
                    <a:p>
                      <a:r>
                        <a:rPr lang="en-US" baseline="0" smtClean="0"/>
                        <a:t>Reduced prescription drug costs, treatment costs for direct and induced conditions</a:t>
                      </a:r>
                      <a:endParaRPr lang="en-US"/>
                    </a:p>
                  </a:txBody>
                  <a:tcPr/>
                </a:tc>
              </a:tr>
              <a:tr h="536106">
                <a:tc>
                  <a:txBody>
                    <a:bodyPr/>
                    <a:lstStyle/>
                    <a:p>
                      <a:r>
                        <a:rPr lang="en-US" smtClean="0"/>
                        <a:t>People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Get their Lives</a:t>
                      </a:r>
                      <a:r>
                        <a:rPr lang="en-US" baseline="0" smtClean="0"/>
                        <a:t> Back</a:t>
                      </a:r>
                      <a:endParaRPr lang="en-US"/>
                    </a:p>
                  </a:txBody>
                  <a:tcPr/>
                </a:tc>
              </a:tr>
              <a:tr h="536106">
                <a:tc>
                  <a:txBody>
                    <a:bodyPr/>
                    <a:lstStyle/>
                    <a:p>
                      <a:r>
                        <a:rPr lang="en-US" smtClean="0"/>
                        <a:t>Employers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$20,500 </a:t>
                      </a:r>
                      <a:r>
                        <a:rPr lang="en-US" b="0" smtClean="0"/>
                        <a:t>per epidemic-impacted employee per year</a:t>
                      </a:r>
                      <a:r>
                        <a:rPr lang="en-US" smtClean="0"/>
                        <a:t>;</a:t>
                      </a:r>
                    </a:p>
                    <a:p>
                      <a:r>
                        <a:rPr lang="en-US" smtClean="0"/>
                        <a:t>Reduced</a:t>
                      </a:r>
                      <a:r>
                        <a:rPr lang="en-US" baseline="0" smtClean="0"/>
                        <a:t> OUD among workforce, increase ability to hire</a:t>
                      </a:r>
                      <a:endParaRPr lang="en-US"/>
                    </a:p>
                  </a:txBody>
                  <a:tcPr/>
                </a:tc>
              </a:tr>
              <a:tr h="998772">
                <a:tc>
                  <a:txBody>
                    <a:bodyPr/>
                    <a:lstStyle/>
                    <a:p>
                      <a:r>
                        <a:rPr lang="en-US" smtClean="0"/>
                        <a:t>Government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$8,000 </a:t>
                      </a:r>
                      <a:r>
                        <a:rPr lang="en-US" smtClean="0"/>
                        <a:t>per addiction sufferer</a:t>
                      </a:r>
                      <a:r>
                        <a:rPr lang="en-US" baseline="0" smtClean="0"/>
                        <a:t> </a:t>
                      </a:r>
                      <a:r>
                        <a:rPr lang="en-US" smtClean="0"/>
                        <a:t>per year;</a:t>
                      </a:r>
                    </a:p>
                    <a:p>
                      <a:r>
                        <a:rPr lang="en-US" smtClean="0"/>
                        <a:t>Increased</a:t>
                      </a:r>
                      <a:r>
                        <a:rPr lang="en-US" baseline="0" smtClean="0"/>
                        <a:t> direct tax revenues</a:t>
                      </a:r>
                      <a:endParaRPr lang="en-US"/>
                    </a:p>
                  </a:txBody>
                  <a:tcPr/>
                </a:tc>
              </a:tr>
              <a:tr h="998772">
                <a:tc>
                  <a:txBody>
                    <a:bodyPr/>
                    <a:lstStyle/>
                    <a:p>
                      <a:r>
                        <a:rPr lang="en-US" smtClean="0"/>
                        <a:t>Nation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$800,000 </a:t>
                      </a:r>
                      <a:r>
                        <a:rPr lang="en-US" smtClean="0"/>
                        <a:t>per reduced fatality;</a:t>
                      </a:r>
                    </a:p>
                    <a:p>
                      <a:r>
                        <a:rPr lang="en-US" smtClean="0"/>
                        <a:t>Improved families and communities, reduced strain on social safety net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49</a:t>
            </a:fld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0" y="75635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Benefits to All of US </a:t>
            </a:r>
            <a:endParaRPr lang="en-US" sz="3200" b="1" i="1" cap="non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0249423"/>
      </p:ext>
    </p:extLst>
  </p:cSld>
  <p:clrMapOvr>
    <a:masterClrMapping/>
  </p:clrMapOvr>
  <p:transition spd="slow" advTm="1000">
    <p:fad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3"/>
            <a:ext cx="3973484" cy="1793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0" y="4347411"/>
            <a:ext cx="3103495" cy="2431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98" y="4780546"/>
            <a:ext cx="2953108" cy="1965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59" y="4674269"/>
            <a:ext cx="2671500" cy="1777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29" y="1652337"/>
            <a:ext cx="3284222" cy="2165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4" y="1524656"/>
            <a:ext cx="3142164" cy="2090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55" y="1285535"/>
            <a:ext cx="2324100" cy="3492500"/>
          </a:xfrm>
          <a:prstGeom prst="rect">
            <a:avLst/>
          </a:prstGeom>
        </p:spPr>
      </p:pic>
      <p:sp>
        <p:nvSpPr>
          <p:cNvPr id="13" name="Title 1"/>
          <p:cNvSpPr txBox="1"/>
          <p:nvPr/>
        </p:nvSpPr>
        <p:spPr>
          <a:xfrm>
            <a:off x="4475747" y="198496"/>
            <a:ext cx="4592053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Doctors Diagnose Patients</a:t>
            </a:r>
            <a:endParaRPr lang="en-US" sz="3200" cap="non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89267"/>
      </p:ext>
    </p:extLst>
  </p:cSld>
  <p:clrMapOvr>
    <a:masterClrMapping/>
  </p:clrMapOvr>
  <p:transition spd="slow" advTm="1000">
    <p:fade/>
  </p:transition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50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>
                <a:latin typeface="+mn-lt"/>
              </a:rPr>
              <a:t>Patient Risk Stratification for Opioid Abuse Related Mortality</a:t>
            </a:r>
            <a:endParaRPr lang="en-US" sz="3200" b="1" i="1" cap="none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793" y="1071169"/>
            <a:ext cx="84248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1" indent="-287338">
              <a:spcBef>
                <a:spcPct val="20000"/>
              </a:spcBef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Presented </a:t>
            </a:r>
            <a:r>
              <a:rPr lang="en-US" sz="2400"/>
              <a:t>@ </a:t>
            </a:r>
            <a:r>
              <a:rPr lang="en-US" sz="2400" i="1"/>
              <a:t>Machine Learning, Big Data, &amp; AI in Healthcare </a:t>
            </a:r>
            <a:r>
              <a:rPr lang="en-US" sz="2400"/>
              <a:t>Conference, May 2018</a:t>
            </a:r>
          </a:p>
          <a:p>
            <a:pPr marL="287338" lvl="1" indent="-287338">
              <a:spcBef>
                <a:spcPct val="20000"/>
              </a:spcBef>
              <a:buClr>
                <a:srgbClr val="0000FF"/>
              </a:buClr>
              <a:buSzPct val="80000"/>
              <a:buFont typeface="Wingdings"/>
              <a:buChar char="u"/>
            </a:pPr>
            <a:endParaRPr lang="en-US" sz="2400"/>
          </a:p>
          <a:p>
            <a:pPr marL="287338" lvl="1" indent="-287338">
              <a:spcBef>
                <a:spcPct val="20000"/>
              </a:spcBef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/>
              <a:t>Entered the Robert Wood Johnson Foundation </a:t>
            </a:r>
            <a:r>
              <a:rPr lang="en-US" sz="2400" smtClean="0"/>
              <a:t>Funding Challenge, </a:t>
            </a:r>
            <a:r>
              <a:rPr lang="en-US" sz="2400" i="1" smtClean="0"/>
              <a:t>Opioids</a:t>
            </a:r>
            <a:r>
              <a:rPr lang="en-US" sz="2400" smtClean="0"/>
              <a:t> and </a:t>
            </a:r>
            <a:r>
              <a:rPr lang="en-US" sz="2400" i="1" smtClean="0"/>
              <a:t>AI</a:t>
            </a:r>
            <a:endParaRPr lang="en-US" sz="2400" i="1"/>
          </a:p>
          <a:p>
            <a:pPr marL="287338" lvl="1" indent="-287338">
              <a:spcBef>
                <a:spcPct val="20000"/>
              </a:spcBef>
              <a:buClr>
                <a:srgbClr val="0000FF"/>
              </a:buClr>
              <a:buSzPct val="80000"/>
              <a:buFont typeface="Wingdings"/>
              <a:buChar char="u"/>
            </a:pPr>
            <a:endParaRPr lang="en-US" sz="2400"/>
          </a:p>
          <a:p>
            <a:pPr marL="287338" lvl="1" indent="-287338">
              <a:spcBef>
                <a:spcPct val="20000"/>
              </a:spcBef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/>
              <a:t>Preparing for Clinical Trials</a:t>
            </a:r>
          </a:p>
          <a:p>
            <a:pPr marL="744538" lvl="2" indent="-287338">
              <a:spcBef>
                <a:spcPct val="20000"/>
              </a:spcBef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000"/>
              <a:t>Holy Cross Health</a:t>
            </a:r>
          </a:p>
          <a:p>
            <a:pPr marL="744538" lvl="2" indent="-287338">
              <a:spcBef>
                <a:spcPct val="20000"/>
              </a:spcBef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000"/>
              <a:t>Loyola University Medical College</a:t>
            </a:r>
          </a:p>
          <a:p>
            <a:pPr marL="744538" lvl="2" indent="-287338">
              <a:spcBef>
                <a:spcPct val="20000"/>
              </a:spcBef>
              <a:buClr>
                <a:srgbClr val="0000FF"/>
              </a:buClr>
              <a:buSzPct val="80000"/>
              <a:buFont typeface="Wingdings"/>
              <a:buChar char="u"/>
            </a:pPr>
            <a:endParaRPr lang="en-US" sz="2000"/>
          </a:p>
          <a:p>
            <a:pPr marL="287338" lvl="1" indent="-287338">
              <a:spcBef>
                <a:spcPct val="20000"/>
              </a:spcBef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/>
              <a:t>Authoring Chapter in Upcoming Healthcare Technical Publication: “Analytics, Operations, and Strategic Decision Making in the Public Sector”</a:t>
            </a:r>
          </a:p>
        </p:txBody>
      </p:sp>
    </p:spTree>
    <p:extLst>
      <p:ext uri="{BB962C8B-B14F-4D97-AF65-F5344CB8AC3E}">
        <p14:creationId xmlns:p14="http://schemas.microsoft.com/office/powerpoint/2010/main" val="1772597129"/>
      </p:ext>
    </p:extLst>
  </p:cSld>
  <p:clrMapOvr>
    <a:masterClrMapping/>
  </p:clrMapOvr>
  <p:transition spd="slow" advTm="1000">
    <p:fade/>
  </p:transition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8041" y="5943600"/>
            <a:ext cx="2257063" cy="914400"/>
          </a:xfrm>
        </p:spPr>
        <p:txBody>
          <a:bodyPr>
            <a:normAutofit/>
          </a:bodyPr>
          <a:lstStyle/>
          <a:p>
            <a:endParaRPr lang="en-US" sz="1800" cap="none" smtClean="0"/>
          </a:p>
          <a:p>
            <a:r>
              <a:rPr lang="en-US" sz="1800" cap="none" smtClean="0"/>
              <a:t>June 22, 2018</a:t>
            </a:r>
            <a:endParaRPr lang="en-US" sz="1800" cap="non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65" y="56254"/>
            <a:ext cx="3973484" cy="1793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979" y="565121"/>
            <a:ext cx="3072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Thank You</a:t>
            </a:r>
            <a:endParaRPr lang="en-US" sz="3600" b="1"/>
          </a:p>
        </p:txBody>
      </p:sp>
      <p:sp>
        <p:nvSpPr>
          <p:cNvPr id="11" name="TextBox 10"/>
          <p:cNvSpPr txBox="1"/>
          <p:nvPr/>
        </p:nvSpPr>
        <p:spPr>
          <a:xfrm>
            <a:off x="2832200" y="2024679"/>
            <a:ext cx="4210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13CA30"/>
                </a:solidFill>
              </a:rPr>
              <a:t>Questions ??</a:t>
            </a:r>
            <a:endParaRPr lang="en-US" sz="3600" b="1">
              <a:solidFill>
                <a:srgbClr val="13CA3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00800"/>
            <a:ext cx="588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@HealthSolnRsrch | Check out our Health Access Blog.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498" y="3740913"/>
            <a:ext cx="3958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mtClean="0"/>
              <a:t>Ajay K Gupta, CISSP, MBA</a:t>
            </a:r>
          </a:p>
          <a:p>
            <a:pPr lvl="0">
              <a:defRPr/>
            </a:pPr>
            <a:r>
              <a:rPr lang="en-US" smtClean="0"/>
              <a:t>CEO</a:t>
            </a:r>
            <a:endParaRPr lang="en-US"/>
          </a:p>
          <a:p>
            <a:pPr lvl="0">
              <a:defRPr/>
            </a:pPr>
            <a:r>
              <a:rPr lang="en-US" smtClean="0"/>
              <a:t>240-731-0756</a:t>
            </a:r>
            <a:endParaRPr lang="en-US"/>
          </a:p>
          <a:p>
            <a:pPr lvl="0">
              <a:defRPr/>
            </a:pPr>
            <a:r>
              <a:rPr lang="en-US" smtClean="0"/>
              <a:t>agupta@healthsolutionsresearch.org</a:t>
            </a:r>
          </a:p>
        </p:txBody>
      </p:sp>
    </p:spTree>
    <p:extLst>
      <p:ext uri="{BB962C8B-B14F-4D97-AF65-F5344CB8AC3E}">
        <p14:creationId xmlns:p14="http://schemas.microsoft.com/office/powerpoint/2010/main" val="379645877"/>
      </p:ext>
    </p:extLst>
  </p:cSld>
  <p:clrMapOvr>
    <a:masterClrMapping/>
  </p:clrMapOvr>
  <p:transition spd="slow" advTm="1000">
    <p:fade/>
  </p:transition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1110343"/>
            <a:ext cx="7641771" cy="4788014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/>
              <a:t>To study Population Demographics 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/>
              <a:t>For the purposes of conducting a Transportation Study </a:t>
            </a:r>
          </a:p>
          <a:p>
            <a:pPr lvl="2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200" b="1"/>
              <a:t>Resulted In: Non-emergency Medical Transportation plan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/>
              <a:t>Locations of Medical Facilities </a:t>
            </a:r>
          </a:p>
          <a:p>
            <a:pPr lvl="2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200" b="1"/>
              <a:t>Resulted In: Healthcare Treatment Capacity Analysis 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/>
              <a:t>Hospital-centric Geographic Regions for Cost Containment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/>
              <a:t>Opioid Epidemic Heat Map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52</a:t>
            </a:fld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cap="none" err="1" smtClean="0">
                <a:latin typeface="+mn-lt"/>
              </a:rPr>
              <a:t>GeoAnalytic Dashboard</a:t>
            </a:r>
            <a:r>
              <a:rPr lang="mr-IN" sz="3200" cap="none" smtClean="0">
                <a:latin typeface="+mn-lt"/>
              </a:rPr>
              <a:t>…</a:t>
            </a:r>
            <a:r>
              <a:rPr lang="en-US" sz="3200" cap="none" smtClean="0">
                <a:latin typeface="+mn-lt"/>
              </a:rPr>
              <a:t> </a:t>
            </a:r>
            <a:r>
              <a:rPr lang="en-US" sz="3100" i="1" cap="none" smtClean="0">
                <a:latin typeface="+mn-lt"/>
              </a:rPr>
              <a:t>A Sampling of Applications</a:t>
            </a:r>
            <a:endParaRPr lang="en-US" sz="3100" b="1" i="1" cap="non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557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53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Social Demographics of Health</a:t>
            </a:r>
            <a:r>
              <a:rPr lang="mr-IN" sz="3200" cap="none" smtClean="0">
                <a:latin typeface="+mn-lt"/>
              </a:rPr>
              <a:t>…</a:t>
            </a:r>
            <a:r>
              <a:rPr lang="en-US" sz="3200" i="1" cap="none" smtClean="0">
                <a:latin typeface="+mn-lt"/>
              </a:rPr>
              <a:t>by Zip Code</a:t>
            </a:r>
            <a:endParaRPr lang="en-US" sz="3200" b="1" i="1" cap="none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26879"/>
      </p:ext>
    </p:extLst>
  </p:cSld>
  <p:clrMapOvr>
    <a:masterClrMapping/>
  </p:clrMapOvr>
  <p:transition spd="slow" advTm="1000">
    <p:fade/>
  </p:transition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39" y="14658"/>
            <a:ext cx="8336501" cy="634209"/>
          </a:xfrm>
        </p:spPr>
        <p:txBody>
          <a:bodyPr>
            <a:normAutofit/>
          </a:bodyPr>
          <a:lstStyle/>
          <a:p>
            <a:r>
              <a:rPr lang="en-US" sz="3200" cap="none" smtClean="0">
                <a:latin typeface="+mn-lt"/>
              </a:rPr>
              <a:t>The Challenge</a:t>
            </a:r>
            <a:endParaRPr lang="en-US" sz="3200" cap="none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92373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t>54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99" y="1"/>
            <a:ext cx="2814637" cy="127078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8299" y="1181048"/>
            <a:ext cx="8245475" cy="84542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Address Population Health Challenges </a:t>
            </a:r>
            <a:r>
              <a:rPr lang="mr-IN" sz="2800" smtClean="0"/>
              <a:t>–</a:t>
            </a:r>
            <a:r>
              <a:rPr lang="en-US" sz="2800" smtClean="0"/>
              <a:t> 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4459704"/>
            <a:ext cx="5959474" cy="616671"/>
          </a:xfrm>
          <a:prstGeom prst="rect">
            <a:avLst/>
          </a:prstGeom>
          <a:solidFill>
            <a:srgbClr val="1656FD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46160"/>
      </p:ext>
    </p:extLst>
  </p:cSld>
  <p:clrMapOvr>
    <a:masterClrMapping/>
  </p:clrMapOvr>
  <p:transition spd="slow" advTm="1000">
    <p:fade/>
  </p:transition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55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Background</a:t>
            </a:r>
            <a:endParaRPr lang="en-US" sz="3200" b="1" cap="none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399" y="979085"/>
            <a:ext cx="8224158" cy="5545502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Creating Actionable Knowledge from Population Health Data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Outpatient &amp; Inpatient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For healthcare cost management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4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Three Different Perspectives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How IT bridges the gap to bring knowledge to the clinician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How real-time data improves in-hospital clinical decision making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4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400" smtClean="0"/>
          </a:p>
          <a:p>
            <a:pPr marL="342900" lvl="1" indent="-342900">
              <a:spcAft>
                <a:spcPts val="600"/>
              </a:spcAft>
              <a:buClr>
                <a:srgbClr val="0000FF"/>
              </a:buClr>
              <a:buSzPct val="80000"/>
              <a:buFont typeface="Wingdings"/>
              <a:buChar char="u"/>
            </a:pPr>
            <a:endParaRPr lang="en-US" sz="2600" b="1"/>
          </a:p>
        </p:txBody>
      </p:sp>
    </p:spTree>
    <p:extLst>
      <p:ext uri="{BB962C8B-B14F-4D97-AF65-F5344CB8AC3E}">
        <p14:creationId xmlns:p14="http://schemas.microsoft.com/office/powerpoint/2010/main" val="1312722353"/>
      </p:ext>
    </p:extLst>
  </p:cSld>
  <p:clrMapOvr>
    <a:masterClrMapping/>
  </p:clrMapOvr>
  <p:transition spd="slow" advTm="1000">
    <p:fade/>
  </p:transition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56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68116" y="2248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Medicare Cost Curve</a:t>
            </a:r>
            <a:endParaRPr lang="en-US" sz="3200" b="1" cap="none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5" y="829998"/>
            <a:ext cx="8334139" cy="54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99172"/>
      </p:ext>
    </p:extLst>
  </p:cSld>
  <p:clrMapOvr>
    <a:masterClrMapping/>
  </p:clrMapOvr>
  <p:transition spd="slow" advTm="1000">
    <p:fade/>
  </p:transition>
  <p:timing/>
</p:sld>
</file>

<file path=ppt/slides/slide5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57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Improve Outcomes Through Cost Management</a:t>
            </a:r>
            <a:endParaRPr lang="en-US" sz="3200" b="1" cap="none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399" y="979085"/>
            <a:ext cx="8550276" cy="5545502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Track Population 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Overall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Service Delivery Area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Those Visiting Hospital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4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Track the Social Determinants of Health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4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Anticipate Illnesses &amp; Medical Conditions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4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Prepare for Care Delivery &amp; Associated Costs</a:t>
            </a:r>
          </a:p>
        </p:txBody>
      </p:sp>
    </p:spTree>
    <p:extLst>
      <p:ext uri="{BB962C8B-B14F-4D97-AF65-F5344CB8AC3E}">
        <p14:creationId xmlns:p14="http://schemas.microsoft.com/office/powerpoint/2010/main" val="506276675"/>
      </p:ext>
    </p:extLst>
  </p:cSld>
  <p:clrMapOvr>
    <a:masterClrMapping/>
  </p:clrMapOvr>
  <p:transition spd="slow" advTm="1000">
    <p:fade/>
  </p:transition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58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Population Demographics &amp; SDH</a:t>
            </a:r>
            <a:r>
              <a:rPr lang="mr-IN" sz="3200" cap="none" smtClean="0">
                <a:latin typeface="+mn-lt"/>
              </a:rPr>
              <a:t>…</a:t>
            </a:r>
            <a:r>
              <a:rPr lang="en-US" sz="3200" i="1" cap="none" smtClean="0">
                <a:latin typeface="+mn-lt"/>
              </a:rPr>
              <a:t>by County</a:t>
            </a:r>
            <a:endParaRPr lang="en-US" sz="3200" b="1" i="1" cap="none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9144000" cy="457866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578100" y="1104900"/>
            <a:ext cx="2006600" cy="304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3200" y="648867"/>
            <a:ext cx="57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Select Individual County Here to See Zip Code Data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664700" y="11049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</p:cNvCxnSpPr>
          <p:nvPr/>
        </p:nvCxnSpPr>
        <p:spPr>
          <a:xfrm>
            <a:off x="3086100" y="1018199"/>
            <a:ext cx="63500" cy="86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913067"/>
      </p:ext>
    </p:extLst>
  </p:cSld>
  <p:clrMapOvr>
    <a:masterClrMapping/>
  </p:clrMapOvr>
  <p:transition spd="slow" advTm="1000">
    <p:fade/>
  </p:transition>
  <p:timing/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59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Population Demographics &amp; SDH</a:t>
            </a:r>
            <a:r>
              <a:rPr lang="mr-IN" sz="3200" cap="none" smtClean="0">
                <a:latin typeface="+mn-lt"/>
              </a:rPr>
              <a:t>…</a:t>
            </a:r>
            <a:r>
              <a:rPr lang="en-US" sz="3200" i="1" cap="none" smtClean="0">
                <a:latin typeface="+mn-lt"/>
              </a:rPr>
              <a:t>by Zip Code</a:t>
            </a:r>
            <a:endParaRPr lang="en-US" sz="3200" b="1" i="1" cap="none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56403"/>
      </p:ext>
    </p:extLst>
  </p:cSld>
  <p:clrMapOvr>
    <a:masterClrMapping/>
  </p:clrMapOvr>
  <p:transition spd="slow" advTm="1000">
    <p:fad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 txBox="1"/>
          <p:nvPr/>
        </p:nvSpPr>
        <p:spPr>
          <a:xfrm>
            <a:off x="4475747" y="198496"/>
            <a:ext cx="4592053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Diagnosis Includes Families</a:t>
            </a:r>
            <a:endParaRPr lang="en-US" sz="3200" cap="none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3"/>
            <a:ext cx="3973484" cy="1793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17" y="1399599"/>
            <a:ext cx="3968199" cy="22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" y="1347017"/>
            <a:ext cx="2818641" cy="1578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53" y="4011117"/>
            <a:ext cx="3229443" cy="2149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47" y="1243747"/>
            <a:ext cx="2682347" cy="17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39586"/>
      </p:ext>
    </p:extLst>
  </p:cSld>
  <p:clrMapOvr>
    <a:masterClrMapping/>
  </p:clrMapOvr>
  <p:transition spd="slow" advTm="1000">
    <p:fade/>
  </p:transition>
  <p:timing/>
</p:sld>
</file>

<file path=ppt/slides/slide6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60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Geographic Regions for Cost Management</a:t>
            </a:r>
            <a:endParaRPr lang="en-US" sz="3200" b="1" cap="none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399" y="979085"/>
            <a:ext cx="5372101" cy="5545502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Geographic Regions</a:t>
            </a:r>
          </a:p>
          <a:p>
            <a:pPr marL="800100" lvl="1" indent="-342900">
              <a:spcAft>
                <a:spcPts val="600"/>
              </a:spcAft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Initial creation</a:t>
            </a:r>
          </a:p>
          <a:p>
            <a:pPr marL="800100" lvl="1" indent="-342900">
              <a:spcAft>
                <a:spcPts val="600"/>
              </a:spcAft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Track spend long term</a:t>
            </a:r>
          </a:p>
          <a:p>
            <a:pPr marL="800100" lvl="1" indent="-342900">
              <a:spcAft>
                <a:spcPts val="600"/>
              </a:spcAft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Adjust regions to reflect population shifts</a:t>
            </a:r>
          </a:p>
          <a:p>
            <a:pPr marL="800100" lvl="1" indent="-342900">
              <a:spcAft>
                <a:spcPts val="600"/>
              </a:spcAft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Visualize data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Patient Risk Stratification 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Based on hospital HCC coding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Illness rates</a:t>
            </a:r>
          </a:p>
          <a:p>
            <a:pPr marL="800100" lvl="1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400" smtClean="0"/>
              <a:t>Now can include additional factors not previously available or considered</a:t>
            </a:r>
          </a:p>
          <a:p>
            <a:pPr marL="342900" lvl="1" indent="-342900">
              <a:spcAft>
                <a:spcPts val="600"/>
              </a:spcAft>
              <a:buClr>
                <a:srgbClr val="0000FF"/>
              </a:buClr>
              <a:buSzPct val="80000"/>
              <a:buFont typeface="Wingdings"/>
              <a:buChar char="u"/>
            </a:pPr>
            <a:endParaRPr lang="en-US" sz="2600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85" y="979084"/>
            <a:ext cx="4601636" cy="24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66055"/>
      </p:ext>
    </p:extLst>
  </p:cSld>
  <p:clrMapOvr>
    <a:masterClrMapping/>
  </p:clrMapOvr>
  <p:transition spd="slow" advTm="1000">
    <p:fade/>
  </p:transition>
  <p:timing/>
</p:sld>
</file>

<file path=ppt/slides/slide6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61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Geographic Regions for TCOC Containment</a:t>
            </a:r>
            <a:endParaRPr lang="en-US" sz="3200" b="1" i="1" cap="none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2301"/>
      </p:ext>
    </p:extLst>
  </p:cSld>
  <p:clrMapOvr>
    <a:masterClrMapping/>
  </p:clrMapOvr>
  <p:transition spd="slow" advTm="1000">
    <p:fade/>
  </p:transition>
  <p:timing/>
</p:sld>
</file>

<file path=ppt/slides/slide6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095375"/>
            <a:ext cx="9096221" cy="4627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59" y="1642383"/>
            <a:ext cx="2909633" cy="30901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87" y="4708072"/>
            <a:ext cx="1319621" cy="1015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08" y="4708072"/>
            <a:ext cx="1319621" cy="1015093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Geographic Regions for TCOC Containment</a:t>
            </a:r>
            <a:endParaRPr lang="en-US" sz="3200" b="1" i="1" cap="non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5347120"/>
      </p:ext>
    </p:extLst>
  </p:cSld>
  <p:clrMapOvr>
    <a:masterClrMapping/>
  </p:clrMapOvr>
  <p:transition spd="slow" advTm="1000">
    <p:fade/>
  </p:transition>
  <p:timing/>
</p:sld>
</file>

<file path=ppt/slides/slide6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63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>
                <a:latin typeface="+mn-lt"/>
              </a:rPr>
              <a:t>Leading Indicator of OD Fatality</a:t>
            </a:r>
            <a:endParaRPr lang="en-US" sz="3200" b="1" cap="none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399" y="1133341"/>
            <a:ext cx="8550276" cy="5391246"/>
          </a:xfrm>
        </p:spPr>
        <p:txBody>
          <a:bodyPr>
            <a:normAutofit fontScale="77500" lnSpcReduction="20000"/>
          </a:bodyPr>
          <a:lstStyle/>
          <a:p>
            <a:pPr marL="471488" lvl="1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3000"/>
              <a:t>Suspected Indicator of OD: 1 or more Near Overdose</a:t>
            </a:r>
          </a:p>
          <a:p>
            <a:pPr marL="1157288" lvl="2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/>
              <a:t>858 OD fatalities in Maryland</a:t>
            </a:r>
            <a:r>
              <a:rPr lang="en-US" sz="2300"/>
              <a:t> (2013)</a:t>
            </a:r>
          </a:p>
          <a:p>
            <a:pPr marL="471488" lvl="1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3000"/>
              <a:t>59% had at least 1 or more visits for an OD during year prior to the OD fatality</a:t>
            </a:r>
          </a:p>
          <a:p>
            <a:pPr marL="1157288" lvl="2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/>
              <a:t>N=502</a:t>
            </a:r>
          </a:p>
          <a:p>
            <a:pPr marL="1157288" lvl="2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/>
              <a:t>Total overdose visits = 1,507</a:t>
            </a:r>
          </a:p>
          <a:p>
            <a:pPr marL="471488" lvl="1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3000"/>
              <a:t>66% had at least 1 or more visits for any reason up to one year prior to the OD fatality</a:t>
            </a:r>
          </a:p>
          <a:p>
            <a:pPr marL="1157288" lvl="2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/>
              <a:t>n=570</a:t>
            </a:r>
          </a:p>
          <a:p>
            <a:pPr marL="1157288" lvl="2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/>
              <a:t>Total visits = 2,207</a:t>
            </a:r>
          </a:p>
          <a:p>
            <a:pPr marL="471488" lvl="1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3000"/>
              <a:t>A higher proportion of patients had multiple visits for reasons not immediately deemed an OD  </a:t>
            </a:r>
          </a:p>
          <a:p>
            <a:pPr marL="1157288" lvl="2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/>
              <a:t>Opioid related complication? </a:t>
            </a:r>
          </a:p>
          <a:p>
            <a:pPr marL="1157288" lvl="2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/>
              <a:t>Did hospitalization involve use of high dose opioid medications?  </a:t>
            </a:r>
          </a:p>
          <a:p>
            <a:pPr marL="1157288" lvl="2" indent="-406400" fontAlgn="base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/>
              <a:t>Near miss during hospitalization?​</a:t>
            </a:r>
          </a:p>
          <a:p>
            <a:pPr>
              <a:buClr>
                <a:srgbClr val="0000FF"/>
              </a:buClr>
              <a:buSzPct val="80000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58448334"/>
      </p:ext>
    </p:extLst>
  </p:cSld>
  <p:clrMapOvr>
    <a:masterClrMapping/>
  </p:clrMapOvr>
  <p:transition spd="slow" advTm="1000">
    <p:fade/>
  </p:transition>
  <p:timing/>
</p:sld>
</file>

<file path=ppt/slides/slide6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64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>
                <a:latin typeface="+mn-lt"/>
              </a:rPr>
              <a:t>Opioid Heat Map </a:t>
            </a:r>
            <a:r>
              <a:rPr lang="mr-IN" sz="3200" cap="none">
                <a:latin typeface="+mn-lt"/>
              </a:rPr>
              <a:t>–</a:t>
            </a:r>
            <a:r>
              <a:rPr lang="en-US" sz="3200" cap="none">
                <a:latin typeface="+mn-lt"/>
              </a:rPr>
              <a:t> </a:t>
            </a:r>
            <a:r>
              <a:rPr lang="en-US" sz="3200" i="1" cap="none">
                <a:latin typeface="+mn-lt"/>
              </a:rPr>
              <a:t>Time Sequence of Events</a:t>
            </a:r>
            <a:endParaRPr lang="en-US" sz="3200" b="1" i="1" cap="none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338"/>
            <a:ext cx="9144000" cy="563486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49369" y="2989127"/>
            <a:ext cx="399245" cy="451833"/>
          </a:xfrm>
          <a:prstGeom prst="ellipse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89408" y="4310444"/>
            <a:ext cx="347729" cy="360609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0032" y="6402671"/>
            <a:ext cx="502276" cy="226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554569" y="6516033"/>
            <a:ext cx="4288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96531" y="6512809"/>
            <a:ext cx="37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0239" y="6525089"/>
            <a:ext cx="48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27" name="Oval 26"/>
          <p:cNvSpPr/>
          <p:nvPr/>
        </p:nvSpPr>
        <p:spPr>
          <a:xfrm>
            <a:off x="3263481" y="2652298"/>
            <a:ext cx="291088" cy="299823"/>
          </a:xfrm>
          <a:prstGeom prst="ellipse">
            <a:avLst/>
          </a:pr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45123" y="2952121"/>
            <a:ext cx="347729" cy="360609"/>
          </a:xfrm>
          <a:prstGeom prst="ellipse">
            <a:avLst/>
          </a:prstGeom>
          <a:solidFill>
            <a:schemeClr val="accent2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189408" y="3502713"/>
            <a:ext cx="571446" cy="514442"/>
          </a:xfrm>
          <a:prstGeom prst="ellipse">
            <a:avLst/>
          </a:prstGeom>
          <a:solidFill>
            <a:schemeClr val="accent2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681764" y="3504452"/>
            <a:ext cx="285723" cy="320340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461860" y="4679009"/>
            <a:ext cx="285723" cy="320340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flipH="1" flipV="1">
            <a:off x="1625003" y="4263346"/>
            <a:ext cx="399246" cy="385927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H="1" flipV="1">
            <a:off x="3030411" y="3644242"/>
            <a:ext cx="439194" cy="3611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225098" y="2768422"/>
            <a:ext cx="399245" cy="451833"/>
          </a:xfrm>
          <a:prstGeom prst="ellipse">
            <a:avLst/>
          </a:pr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02184" y="400761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Incidents occurred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554569" y="3883848"/>
            <a:ext cx="1750216" cy="27481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76518" y="471347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Prescriptions written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628602" y="4586808"/>
            <a:ext cx="2042361" cy="3269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1171" y="329529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Drugs sold</a:t>
            </a:r>
          </a:p>
        </p:txBody>
      </p:sp>
      <p:cxnSp>
        <p:nvCxnSpPr>
          <p:cNvPr id="9" name="Straight Arrow Connector 8"/>
          <p:cNvCxnSpPr>
            <a:stCxn id="3" idx="3"/>
            <a:endCxn id="34" idx="5"/>
          </p:cNvCxnSpPr>
          <p:nvPr/>
        </p:nvCxnSpPr>
        <p:spPr>
          <a:xfrm>
            <a:off x="1398703" y="3479956"/>
            <a:ext cx="284768" cy="839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0350"/>
      </p:ext>
    </p:extLst>
  </p:cSld>
  <p:clrMapOvr>
    <a:masterClrMapping/>
  </p:clrMapOvr>
  <p:transition spd="slow" advTm="1000">
    <p:fade/>
  </p:transition>
  <p:timing/>
</p:sld>
</file>

<file path=ppt/slides/slide6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65</a:t>
            </a:fld>
            <a:endParaRPr lang="en-US"/>
          </a:p>
        </p:txBody>
      </p:sp>
      <p:sp>
        <p:nvSpPr>
          <p:cNvPr id="16" name="Title 1"/>
          <p:cNvSpPr txBox="1"/>
          <p:nvPr/>
        </p:nvSpPr>
        <p:spPr>
          <a:xfrm>
            <a:off x="15439" y="14658"/>
            <a:ext cx="8999684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>
                <a:latin typeface="+mn-lt"/>
              </a:rPr>
              <a:t>Opioid Heat Map </a:t>
            </a:r>
            <a:r>
              <a:rPr lang="mr-IN" sz="3200" cap="none">
                <a:latin typeface="+mn-lt"/>
              </a:rPr>
              <a:t>–</a:t>
            </a:r>
            <a:r>
              <a:rPr lang="en-US" sz="3200" cap="none">
                <a:latin typeface="+mn-lt"/>
              </a:rPr>
              <a:t> </a:t>
            </a:r>
            <a:r>
              <a:rPr lang="en-US" sz="3200" i="1" cap="none">
                <a:latin typeface="+mn-lt"/>
              </a:rPr>
              <a:t>Time Sequence of Events</a:t>
            </a:r>
            <a:endParaRPr lang="en-US" sz="3200" b="1" i="1" cap="none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338"/>
            <a:ext cx="9144000" cy="563486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590539" y="3219249"/>
            <a:ext cx="399245" cy="451833"/>
          </a:xfrm>
          <a:prstGeom prst="ellipse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89408" y="4310444"/>
            <a:ext cx="347729" cy="360609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81781" y="6402671"/>
            <a:ext cx="502276" cy="226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554569" y="6516033"/>
            <a:ext cx="4288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96531" y="6512809"/>
            <a:ext cx="37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0239" y="6525089"/>
            <a:ext cx="48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27" name="Oval 26"/>
          <p:cNvSpPr/>
          <p:nvPr/>
        </p:nvSpPr>
        <p:spPr>
          <a:xfrm>
            <a:off x="3263481" y="2652298"/>
            <a:ext cx="291088" cy="299823"/>
          </a:xfrm>
          <a:prstGeom prst="ellipse">
            <a:avLst/>
          </a:pr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55812" y="2707260"/>
            <a:ext cx="347729" cy="360609"/>
          </a:xfrm>
          <a:prstGeom prst="ellipse">
            <a:avLst/>
          </a:prstGeom>
          <a:solidFill>
            <a:schemeClr val="accent2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20040" y="3475135"/>
            <a:ext cx="439194" cy="346072"/>
          </a:xfrm>
          <a:prstGeom prst="ellipse">
            <a:avLst/>
          </a:prstGeom>
          <a:solidFill>
            <a:schemeClr val="accent2">
              <a:lumMod val="60000"/>
              <a:lumOff val="4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681764" y="3504452"/>
            <a:ext cx="285723" cy="320340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461860" y="4679009"/>
            <a:ext cx="285723" cy="320340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flipH="1" flipV="1">
            <a:off x="1625003" y="4263346"/>
            <a:ext cx="399246" cy="385927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H="1" flipV="1">
            <a:off x="3922934" y="3758063"/>
            <a:ext cx="373597" cy="462189"/>
          </a:xfrm>
          <a:prstGeom prst="ellipse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225098" y="2768422"/>
            <a:ext cx="399245" cy="451833"/>
          </a:xfrm>
          <a:prstGeom prst="ellipse">
            <a:avLst/>
          </a:pr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08368" y="4141543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Incidents occurred</a:t>
            </a:r>
          </a:p>
        </p:txBody>
      </p:sp>
      <p:cxnSp>
        <p:nvCxnSpPr>
          <p:cNvPr id="18" name="Straight Arrow Connector 17"/>
          <p:cNvCxnSpPr>
            <a:endCxn id="35" idx="2"/>
          </p:cNvCxnSpPr>
          <p:nvPr/>
        </p:nvCxnSpPr>
        <p:spPr>
          <a:xfrm flipH="1" flipV="1">
            <a:off x="4296531" y="3989157"/>
            <a:ext cx="1008254" cy="16950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76518" y="471347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Prescriptions written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628602" y="4586808"/>
            <a:ext cx="2042361" cy="3269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1171" y="329529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Drugs sold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398703" y="3479956"/>
            <a:ext cx="284768" cy="839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63565"/>
      </p:ext>
    </p:extLst>
  </p:cSld>
  <p:clrMapOvr>
    <a:masterClrMapping/>
  </p:clrMapOvr>
  <p:transition spd="slow" advTm="1000">
    <p:fad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3"/>
            <a:ext cx="3973484" cy="1793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75" y="1489626"/>
            <a:ext cx="6041429" cy="4733245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4090737" y="198496"/>
            <a:ext cx="5053263" cy="634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smtClean="0">
                <a:latin typeface="+mn-lt"/>
              </a:rPr>
              <a:t>Population Health Now Focus</a:t>
            </a:r>
            <a:endParaRPr lang="en-US" sz="3200" cap="non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708214"/>
      </p:ext>
    </p:extLst>
  </p:cSld>
  <p:clrMapOvr>
    <a:masterClrMapping/>
  </p:clrMapOvr>
  <p:transition spd="slow" advTm="1000">
    <p:fad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39" y="14657"/>
            <a:ext cx="8999684" cy="1065997"/>
          </a:xfrm>
        </p:spPr>
        <p:txBody>
          <a:bodyPr>
            <a:normAutofit fontScale="90000"/>
          </a:bodyPr>
          <a:lstStyle/>
          <a:p>
            <a:r>
              <a:rPr lang="en-US" sz="3200" cap="none" smtClean="0">
                <a:latin typeface="+mn-lt"/>
              </a:rPr>
              <a:t>Social Determinants of Health</a:t>
            </a:r>
            <a:r>
              <a:rPr lang="mr-IN" sz="3200" cap="none" smtClean="0">
                <a:latin typeface="+mn-lt"/>
              </a:rPr>
              <a:t>…</a:t>
            </a:r>
            <a:r>
              <a:rPr lang="en-US" sz="3200" cap="none" smtClean="0">
                <a:latin typeface="+mn-lt"/>
              </a:rPr>
              <a:t> </a:t>
            </a:r>
            <a:br>
              <a:rPr lang="en-US" sz="3200" cap="none" smtClean="0">
                <a:latin typeface="+mn-lt"/>
              </a:rPr>
            </a:br>
            <a:r>
              <a:rPr lang="en-US" sz="3200" cap="none">
                <a:latin typeface="+mn-lt"/>
              </a:rPr>
              <a:t>	</a:t>
            </a:r>
            <a:r>
              <a:rPr lang="en-US" sz="3200" cap="none" smtClean="0">
                <a:latin typeface="+mn-lt"/>
              </a:rPr>
              <a:t>			        </a:t>
            </a:r>
            <a:r>
              <a:rPr lang="mr-IN" sz="3200" cap="none" smtClean="0">
                <a:latin typeface="+mn-lt"/>
              </a:rPr>
              <a:t>…</a:t>
            </a:r>
            <a:r>
              <a:rPr lang="en-US" sz="3200" i="1" cap="none" smtClean="0">
                <a:latin typeface="+mn-lt"/>
              </a:rPr>
              <a:t>Location is the Connector</a:t>
            </a:r>
            <a:endParaRPr lang="en-US" sz="3200" b="1" i="1" cap="none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7282" y="1400700"/>
            <a:ext cx="2605920" cy="3429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tx1"/>
              </a:buClr>
              <a:buSzPct val="90000"/>
              <a:buFont typeface="Wingdings"/>
              <a:buChar char="§"/>
            </a:pPr>
            <a:r>
              <a:rPr lang="en-US"/>
              <a:t>Geographic</a:t>
            </a:r>
          </a:p>
          <a:p>
            <a:pPr lvl="1">
              <a:buClr>
                <a:srgbClr val="0432FF"/>
              </a:buClr>
              <a:buFont typeface="Arial"/>
              <a:buChar char="•"/>
            </a:pPr>
            <a:r>
              <a:rPr lang="en-US" smtClean="0"/>
              <a:t>Urban/Rural</a:t>
            </a:r>
          </a:p>
          <a:p>
            <a:pPr lvl="1">
              <a:buClr>
                <a:srgbClr val="0432FF"/>
              </a:buClr>
              <a:buFont typeface="Arial"/>
              <a:buChar char="•"/>
            </a:pPr>
            <a:r>
              <a:rPr lang="en-US" smtClean="0"/>
              <a:t>Food Deserts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90000"/>
              <a:buFont typeface="Wingdings"/>
              <a:buChar char="§"/>
            </a:pPr>
            <a:r>
              <a:rPr lang="en-US" smtClean="0"/>
              <a:t>Demographic</a:t>
            </a:r>
          </a:p>
          <a:p>
            <a:pPr lvl="1">
              <a:buClr>
                <a:srgbClr val="0432FF"/>
              </a:buClr>
              <a:buFont typeface="Arial"/>
              <a:buChar char="•"/>
            </a:pPr>
            <a:r>
              <a:rPr lang="en-US" smtClean="0"/>
              <a:t>Population/Age</a:t>
            </a:r>
          </a:p>
          <a:p>
            <a:pPr lvl="1">
              <a:buClr>
                <a:srgbClr val="0432FF"/>
              </a:buClr>
              <a:buFont typeface="Arial"/>
              <a:buChar char="•"/>
            </a:pPr>
            <a:r>
              <a:rPr lang="en-US" smtClean="0"/>
              <a:t>Households</a:t>
            </a:r>
          </a:p>
          <a:p>
            <a:pPr lvl="1">
              <a:buClr>
                <a:srgbClr val="0432FF"/>
              </a:buClr>
              <a:buFont typeface="Arial"/>
              <a:buChar char="•"/>
            </a:pPr>
            <a:r>
              <a:rPr lang="en-US"/>
              <a:t>Education</a:t>
            </a:r>
          </a:p>
          <a:p>
            <a:pPr lvl="1">
              <a:buClr>
                <a:srgbClr val="0432FF"/>
              </a:buClr>
              <a:buFont typeface="Arial"/>
              <a:buChar char="•"/>
            </a:pPr>
            <a:r>
              <a:rPr lang="en-US" smtClean="0"/>
              <a:t>Employment</a:t>
            </a:r>
            <a:endParaRPr lang="en-US"/>
          </a:p>
          <a:p>
            <a:pPr lvl="1">
              <a:buClr>
                <a:srgbClr val="0432FF"/>
              </a:buClr>
              <a:buFont typeface="Arial"/>
              <a:buChar char="•"/>
            </a:pPr>
            <a:endParaRPr lang="en-US" smtClean="0"/>
          </a:p>
        </p:txBody>
      </p:sp>
      <p:sp>
        <p:nvSpPr>
          <p:cNvPr id="8" name="Content Placeholder 2"/>
          <p:cNvSpPr txBox="1"/>
          <p:nvPr/>
        </p:nvSpPr>
        <p:spPr>
          <a:xfrm>
            <a:off x="6104716" y="1266069"/>
            <a:ext cx="2780521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Tx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Tx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Tx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Tx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Tx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Tx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Tx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Tx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Tx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"/>
              <a:buChar char="§"/>
            </a:pPr>
            <a:r>
              <a:rPr lang="en-US" sz="2000" b="1">
                <a:solidFill>
                  <a:schemeClr val="tx1"/>
                </a:solidFill>
              </a:rPr>
              <a:t>Health</a:t>
            </a:r>
          </a:p>
          <a:p>
            <a:pPr lvl="1">
              <a:buClr>
                <a:srgbClr val="0432FF"/>
              </a:buClr>
              <a:buFont typeface="Arial"/>
              <a:buChar char="•"/>
            </a:pPr>
            <a:r>
              <a:rPr lang="en-US" sz="2000" smtClean="0"/>
              <a:t>Facility location</a:t>
            </a:r>
          </a:p>
          <a:p>
            <a:pPr lvl="1">
              <a:buClr>
                <a:srgbClr val="0432FF"/>
              </a:buClr>
              <a:buFont typeface="Arial"/>
              <a:buChar char="•"/>
            </a:pPr>
            <a:r>
              <a:rPr lang="en-US" sz="2000" smtClean="0"/>
              <a:t>Current &amp; past year’s claims data</a:t>
            </a:r>
          </a:p>
          <a:p>
            <a:pPr lvl="1">
              <a:buClr>
                <a:srgbClr val="0432FF"/>
              </a:buClr>
              <a:buFont typeface="Arial"/>
              <a:buChar char="•"/>
            </a:pPr>
            <a:r>
              <a:rPr lang="en-US" sz="2000" smtClean="0"/>
              <a:t>Global budget data</a:t>
            </a:r>
          </a:p>
          <a:p>
            <a:pPr lvl="1">
              <a:buClr>
                <a:srgbClr val="0432FF"/>
              </a:buClr>
              <a:buFont typeface="Arial"/>
              <a:buChar char="•"/>
            </a:pPr>
            <a:r>
              <a:rPr lang="en-US" sz="2000" smtClean="0"/>
              <a:t>ER utilization</a:t>
            </a:r>
          </a:p>
          <a:p>
            <a:pPr lvl="1">
              <a:buClr>
                <a:srgbClr val="0432FF"/>
              </a:buClr>
              <a:buFont typeface="Arial"/>
              <a:buChar char="•"/>
            </a:pPr>
            <a:r>
              <a:rPr lang="en-US" sz="2000" smtClean="0"/>
              <a:t>Readmission rates</a:t>
            </a:r>
          </a:p>
          <a:p>
            <a:pPr lvl="1">
              <a:buClr>
                <a:srgbClr val="0432FF"/>
              </a:buClr>
              <a:buFont typeface="Arial"/>
              <a:buChar char="•"/>
            </a:pPr>
            <a:r>
              <a:rPr lang="en-US" sz="2000" smtClean="0"/>
              <a:t>Patient characteristics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6" y="1418322"/>
            <a:ext cx="3361515" cy="1980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3738318" cy="220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16" y="4710286"/>
            <a:ext cx="1676400" cy="208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3936"/>
      </p:ext>
    </p:extLst>
  </p:cSld>
  <p:clrMapOvr>
    <a:masterClrMapping/>
  </p:clrMapOvr>
  <p:transition spd="slow" advTm="1000">
    <p:fad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39" y="14658"/>
            <a:ext cx="8336501" cy="634209"/>
          </a:xfrm>
        </p:spPr>
        <p:txBody>
          <a:bodyPr>
            <a:normAutofit/>
          </a:bodyPr>
          <a:lstStyle/>
          <a:p>
            <a:r>
              <a:rPr lang="en-US" sz="3200" cap="none" smtClean="0">
                <a:latin typeface="+mn-lt"/>
              </a:rPr>
              <a:t>The Challenge</a:t>
            </a:r>
            <a:endParaRPr lang="en-US" sz="3200" cap="none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500489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99" y="1"/>
            <a:ext cx="2814637" cy="127078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8299" y="1181048"/>
            <a:ext cx="8245475" cy="84542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r>
              <a:rPr lang="en-US" sz="2800" smtClean="0"/>
              <a:t>Address Population Health Challenges </a:t>
            </a:r>
            <a:r>
              <a:rPr lang="mr-IN" sz="2800" smtClean="0"/>
              <a:t>–</a:t>
            </a:r>
            <a:r>
              <a:rPr lang="en-US" sz="2800" smtClean="0"/>
              <a:t> </a:t>
            </a:r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z="280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 smtClean="0"/>
          </a:p>
          <a:p>
            <a:pPr marL="342900" indent="-342900">
              <a:buClr>
                <a:srgbClr val="0000FF"/>
              </a:buClr>
              <a:buSzPct val="80000"/>
              <a:buFont typeface="Wingdings"/>
              <a:buChar char="u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80117"/>
      </p:ext>
    </p:extLst>
  </p:cSld>
  <p:clrMapOvr>
    <a:masterClrMapping/>
  </p:clrMapOvr>
  <p:transition spd="slow" advTm="1000"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3.22"/>
  <p:tag name="AS_TITLE" val="Aspose.Slides for .NET 4.0"/>
  <p:tag name="AS_VERSION" val="17.3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:vt="http://schemas.openxmlformats.org/officeDocument/2006/docPropsVTypes" xmlns="http://schemas.openxmlformats.org/officeDocument/2006/extended-properties">
  <Template>Essential.thmx</Template>
  <Company/>
  <PresentationFormat>On-screen Show (4:3)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17.0300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1601-01-01T00:00:00Z</dcterms:modified>
</cp:coreProperties>
</file>